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40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99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6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09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085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65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611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01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76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13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12BB-B92F-449D-A1D3-CCFC5A860B3C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45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C12BB-B92F-449D-A1D3-CCFC5A860B3C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0D415-62BC-430B-B102-E368348D7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26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662" y="1932668"/>
            <a:ext cx="9263743" cy="269158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ПРАВОВАЯ ПОМОЩЬ РОДИТЕЛЯМ ПО ОБСЛУЖИВАНИЮ В ДЕТСКОЙ ПОЛИКЛИНИКЕ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42559"/>
            <a:ext cx="10515600" cy="934403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Детская поликлиника № 8</a:t>
            </a:r>
          </a:p>
          <a:p>
            <a:pPr marL="0" indent="0" algn="r">
              <a:buNone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ОБУЗ Ивановская клиническая больница им. Куваевых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r="2631"/>
          <a:stretch/>
        </p:blipFill>
        <p:spPr>
          <a:xfrm>
            <a:off x="0" y="0"/>
            <a:ext cx="2577737" cy="255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73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39" y="2"/>
            <a:ext cx="10119361" cy="16953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ПРИКРЕПЛЕНИЕ К ПОЛИКЛИНИКЕ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54" y="1541418"/>
            <a:ext cx="12096205" cy="524256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4300" i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соответствии с ч. 1 ст. 16 Федерального закона от 29.11.2010 г. № 326-ФЗ «Об обязательном медицинском страховании в Российской Федерации», </a:t>
            </a:r>
            <a:r>
              <a:rPr lang="ru-RU" sz="43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приказом </a:t>
            </a:r>
            <a:r>
              <a:rPr lang="ru-RU" sz="4300" i="1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Минздравсоцразвития</a:t>
            </a:r>
            <a:r>
              <a:rPr lang="ru-RU" sz="43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России от 26.04.2012 г. № 406н «Об утверждении порядка выбора гражданином медицинской организации при оказании медицинской помощи в рамках программы государственных гарантий бесплатного оказания гражданам медицинской помощи»,  </a:t>
            </a:r>
            <a:r>
              <a:rPr lang="ru-RU" sz="4300" i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приказом Минздрава России от 21.12. 2012 г. № 1342н «Об утверждении порядка выбора гражданином медицинской организации»</a:t>
            </a:r>
            <a:r>
              <a:rPr lang="ru-RU" sz="4300" i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43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застрахованные лица имеют </a:t>
            </a:r>
            <a:r>
              <a:rPr lang="ru-RU" sz="5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 на выбор медицинской организации</a:t>
            </a:r>
            <a:r>
              <a:rPr lang="ru-RU" sz="5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(так называемое прикрепление к поликлинике), для чего в детскую поликлинику </a:t>
            </a:r>
            <a:r>
              <a:rPr lang="ru-RU" sz="5000" kern="150" dirty="0" smtClean="0">
                <a:effectLst/>
                <a:latin typeface="Arial" panose="020B0604020202020204" pitchFamily="34" charset="0"/>
                <a:ea typeface="Noto Sans CJK SC Regular"/>
                <a:cs typeface="Arial" panose="020B0604020202020204" pitchFamily="34" charset="0"/>
              </a:rPr>
              <a:t>необходимо предоставить:</a:t>
            </a:r>
            <a:endParaRPr lang="ru-RU" sz="5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000" kern="150" dirty="0" smtClean="0">
                <a:effectLst/>
                <a:latin typeface="Arial" panose="020B0604020202020204" pitchFamily="34" charset="0"/>
                <a:ea typeface="Noto Sans CJK SC Regular"/>
                <a:cs typeface="Arial" panose="020B0604020202020204" pitchFamily="34" charset="0"/>
              </a:rPr>
              <a:t>-- копии </a:t>
            </a:r>
            <a:r>
              <a:rPr lang="ru-RU" sz="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полиса ОМС или временного полиса ОМС;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 копию свидетельства о рождении (для детей до 14 лет) или паспорта (для детей старше 14 лет);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 документ, удостоверяющий личность законного представителя несовершеннолетнего;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 СНИЛС (при наличии).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 документ, подтверждающий смену места жительства, в случае смены поликлиники чаще, чем 1 раз в год по причине изменения места жительства.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5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в случае </a:t>
            </a:r>
            <a:r>
              <a:rPr lang="ru-RU" sz="50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изменения места жительства</a:t>
            </a:r>
            <a:r>
              <a:rPr lang="ru-RU" sz="5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застрахованный гражданин обязан осуществить выбор страховой медицинской организации по новому месту жительства в течение одного месяца. Территориальное прикрепление ребенка к страховой компании позволит осуществлять запись к врачам поликлиники через портал </a:t>
            </a:r>
            <a:r>
              <a:rPr lang="ru-RU" sz="50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Госуслуг</a:t>
            </a:r>
            <a:r>
              <a:rPr lang="ru-RU" sz="5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контакт-центр.</a:t>
            </a: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6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39" y="2"/>
            <a:ext cx="10119361" cy="16953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</a:rPr>
              <a:t>МЕДИЦИНСКАЯ КАРТА: МОЖНО ЛИ ЗАБРАТЬ НА ВРЕМЯ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83" y="1872342"/>
            <a:ext cx="11066417" cy="47374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6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соответствии с приказом Минздрава России от 15.12.2014 г. № 834н (ред. от 02.11.2020 г.) «Об утверждении унифицированных форм медицинской документации, используемых в медицинских организациях, оказывающих медицинскую помощь в амбулаторных условиях, и порядков по их заполнению»:</a:t>
            </a:r>
            <a:r>
              <a:rPr lang="ru-RU" sz="1600" i="1" u="none" strike="noStrike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16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9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медицинская карта п</a:t>
            </a:r>
            <a:r>
              <a:rPr lang="ru-RU" sz="1900" b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ациента</a:t>
            </a:r>
            <a:r>
              <a:rPr lang="ru-RU" sz="1900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получающего медицинскую помощь в амбулаторных условиях, является одним из основных учетных медицинских документов, обязанность ведения, учета и </a:t>
            </a:r>
            <a:r>
              <a:rPr lang="ru-RU" sz="1900" b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хранения медицинских карт возложена на медицинские организации</a:t>
            </a:r>
            <a:r>
              <a:rPr lang="ru-RU" sz="1900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19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ru-RU" sz="1400" i="1" dirty="0" smtClean="0">
              <a:solidFill>
                <a:srgbClr val="22272F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i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Согласно </a:t>
            </a:r>
            <a:r>
              <a:rPr lang="ru-RU" sz="14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письму </a:t>
            </a:r>
            <a:r>
              <a:rPr lang="ru-RU" sz="1400" i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Минздравсоцразвития</a:t>
            </a:r>
            <a:r>
              <a:rPr lang="ru-RU" sz="14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России от 04.04.2005 № 734/МЗ-14:</a:t>
            </a:r>
            <a:endParaRPr lang="ru-RU" sz="1400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медицинская карта </a:t>
            </a:r>
            <a:r>
              <a:rPr lang="ru-RU" sz="2000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амбулаторного пациента </a:t>
            </a:r>
            <a:r>
              <a:rPr lang="ru-RU" sz="2000" b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хранится в регистратуре</a:t>
            </a:r>
            <a:r>
              <a:rPr lang="ru-RU" sz="2000" dirty="0" smtClean="0">
                <a:solidFill>
                  <a:srgbClr val="22272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31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39" y="2"/>
            <a:ext cx="10119361" cy="169531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</a:rPr>
              <a:t>ОЗНАКОМЛЕНИЕ                       С МЕДИЦИНСКОЙ КАРТОЙ</a:t>
            </a:r>
            <a:endParaRPr lang="ru-RU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383" y="1872342"/>
            <a:ext cx="11066417" cy="4737463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ru-RU" sz="1400" i="1" dirty="0">
                <a:solidFill>
                  <a:srgbClr val="22272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соответствии с </a:t>
            </a:r>
            <a:r>
              <a:rPr lang="ru-RU" sz="1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приказом МЗ России от 12 ноября 2021 г. № 1050н «Об утверждении порядка ознакомления пациента либо его законного представителя с медицинской документацией, отражающей состояние здоровья пациента»: </a:t>
            </a:r>
            <a:endParaRPr lang="ru-RU" sz="14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для ознакомления с медицинской документацией законный представитель ребенка направляет письменный запрос на имя главного врача медицинской организации, 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срок ожидания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предоставления возможности для ознакомления с медицинской документацией составляет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десять рабочих дней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со дня поступления письменного запроса;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ознакомление пациента или его законного представителя с медицинской документацией </a:t>
            </a: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осуществляется в помещении медицинской организации в присутствии работника</a:t>
            </a: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ответственного за выдачу медицинской документации для ознакомления;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в процессе ознакомления с медицинской документацией пациент или его законный представитель вправе выписывать любые сведения, снимать копии с медицинской документации.</a:t>
            </a:r>
            <a:endParaRPr lang="ru-RU" sz="200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0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39" y="2"/>
            <a:ext cx="10119361" cy="1695310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ВЫДАЧА СПРАВОК И ВЫПИСОК ИЗ МЕДИЦИНСКОЙ КАРТЫ</a:t>
            </a:r>
            <a:endParaRPr lang="ru-RU" sz="3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3144" y="2481942"/>
            <a:ext cx="10789919" cy="390143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400" i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соответствии с приказом </a:t>
            </a:r>
            <a:r>
              <a:rPr lang="ru-RU" sz="14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Минздрава</a:t>
            </a:r>
            <a:r>
              <a:rPr lang="ru-RU" sz="1400" i="1" dirty="0" smtClean="0">
                <a:solidFill>
                  <a:srgbClr val="22272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России от 14.09.2020 г. № 972н «Об утверждении Порядка выдачи медицинскими организациями справок и медицинских заключений»: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медицинские заключения и справки должны быть выданы в срок</a:t>
            </a: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составляющий 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рабочих дня</a:t>
            </a: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после окончания медицинских обследований.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32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39" y="1"/>
            <a:ext cx="10119361" cy="2272935"/>
          </a:xfrm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С КАКОГО ВОЗРАСТА РЕБЕНОК МОЖЕТ САМОСТОЯТЕЛЬНО ПОСЕЩАТЬ ПОЛИКЛИНИКУ</a:t>
            </a:r>
            <a:endParaRPr lang="ru-RU" sz="3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304" y="2185852"/>
            <a:ext cx="11033760" cy="41975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400" i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соответствии со ст.38 Конституции РФ, ст. 56 Семейного кодекса РФ, ст. 5.35 КоАП РФ, ч.2 ст.20 Федерального закона № 323-ФЗ: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в детской поликлинике не допускается оказание медицинской помощи (опрос, осмотр, медицинские манипуляции, исследования, лечебные процедуры и т.д.) несовершеннолетним 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детям до 15 лет </a:t>
            </a: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без присутствия родителей или законных представителей;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информированное добровольное согласие на медицинское вмешательство или отказ от него дает один из родителей или иной законный представитель несовершеннолетнего;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несовершеннолетние старше 15 лет вправе самостоятельно оформлять согласие на медицинское вмешательство. 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957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2639" y="1"/>
            <a:ext cx="10119361" cy="2272935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Times New Roman" panose="02020603050405020304" pitchFamily="18" charset="0"/>
              </a:rPr>
              <a:t>С КЕМ РЕБЕНОК МОЖЕТ ПОСЕЩАТЬ ПОЛИКЛИНИКУ</a:t>
            </a:r>
            <a:endParaRPr lang="ru-RU" sz="3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304" y="2185852"/>
            <a:ext cx="11033760" cy="41975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400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соответствии с п.4 ч.4 ст.13, п.4 ст.22 Федерального закона № 323-ФЗ «Об основах охраны здоровья граждан в Российской Федерации»: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родственники несовершеннолетних, не являющиеся родителями, опекунами или попечителями (бабушки, дедушки, братья, сестры и т.д.) вправе получать информацию о состоянии здоровья и диагнозе несовершеннолетнего, о результатах обследования, наличии заболевания, возможных вариантах медицинского вмешательства и т.д. 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исключительно с согласия законного представителя, оформленного надлежащим образом</a:t>
            </a:r>
            <a:r>
              <a:rPr lang="ru-RU" sz="20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96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5589" y="1"/>
            <a:ext cx="10476411" cy="2272935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ЛИ РЕБЕНОК ПОСЕЩАТЬ ОБРАЗОВАТЕЛЬНОЕ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</a:rPr>
              <a:t>УЧРЕЖДЕНИЕ, ЕСЛИ ЕМУ НЕ СДЕЛАНА РЕАКЦИЯ МАНТУ</a:t>
            </a:r>
            <a:endParaRPr lang="ru-RU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304" y="2185852"/>
            <a:ext cx="11033760" cy="4197530"/>
          </a:xfrm>
        </p:spPr>
        <p:txBody>
          <a:bodyPr>
            <a:normAutofit/>
          </a:bodyPr>
          <a:lstStyle/>
          <a:p>
            <a:pPr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400" i="1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В соответствии с Федеральным законом от 30.03.1999 № 52 - ФЗ «</a:t>
            </a:r>
            <a:r>
              <a:rPr lang="ru-RU" sz="1400" i="1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О санитарно-эпидемиологическом </a:t>
            </a:r>
            <a:r>
              <a:rPr lang="ru-RU" sz="1400" i="1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благополучии населения», постановлением Главного государственного санитарного врача России от 28.01.2021 г. № 4 «Об утверждении санитарных правил и норм СанПиН 3.3686-21 «Санитарно-эпидемиологические требования по профилактике инфекционных болезней»:</a:t>
            </a: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- установить наличие в организме туберкулезной инфекции и заболевание туберкулезом возможно 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только при проведении специальных методов исследования</a:t>
            </a:r>
            <a:r>
              <a:rPr lang="ru-RU" sz="20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, основным из которых является иммунодиагностика (проба Манту, </a:t>
            </a:r>
            <a:r>
              <a:rPr lang="ru-RU" sz="2000" dirty="0" err="1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диаскин</a:t>
            </a:r>
            <a:r>
              <a:rPr lang="ru-RU" sz="20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-тест, тест </a:t>
            </a:r>
            <a:r>
              <a:rPr lang="ru-RU" sz="2000" dirty="0" err="1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квантиферроновый</a:t>
            </a:r>
            <a:r>
              <a:rPr lang="ru-RU" sz="20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, тест Т-SРОТ.ТВ);</a:t>
            </a:r>
            <a:endParaRPr lang="ru-RU" sz="20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20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- дети, которым не проводилась </a:t>
            </a:r>
            <a:r>
              <a:rPr lang="ru-RU" sz="2000" dirty="0" err="1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туберкулинодиагностика</a:t>
            </a:r>
            <a:r>
              <a:rPr lang="ru-RU" sz="2000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, допускаются в образовательные учреждения </a:t>
            </a:r>
            <a:r>
              <a:rPr lang="ru-RU" sz="2000" b="1" dirty="0" smtClean="0"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при наличии заключения врача-фтизиатра об отсутствии у ребенка заболевания туберкулезом</a:t>
            </a:r>
            <a:r>
              <a:rPr lang="ru-RU" sz="2000" dirty="0" smtClean="0">
                <a:solidFill>
                  <a:srgbClr val="00000A"/>
                </a:solidFill>
                <a:effectLst/>
                <a:latin typeface="Arial" panose="020B0604020202020204" pitchFamily="34" charset="0"/>
                <a:ea typeface="Wingdings" panose="05000000000000000000" pitchFamily="2" charset="2"/>
                <a:cs typeface="Arial" panose="020B0604020202020204" pitchFamily="34" charset="0"/>
              </a:rPr>
              <a:t>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409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5589" y="261258"/>
            <a:ext cx="10476411" cy="949233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Calibri" panose="020F0502020204030204" pitchFamily="34" charset="0"/>
              </a:rPr>
              <a:t>БОЛЬНИЧНЫЕ ЛИСТЫ: ПРАВИЛА ВЫДАЧИ</a:t>
            </a:r>
            <a:endParaRPr lang="ru-RU" sz="3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" y="1695311"/>
            <a:ext cx="12052663" cy="516268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500" i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соответствии с приказом Минздрава России от 23.11.2021 г. № 1089н «Об утверждении Условий и порядка формирования листков нетрудоспособности в форме электронного документа и выдачи листков нетрудоспособности в форме документа на бумажном носителе в случаях, установленных законодательством Российской Федерации»:</a:t>
            </a:r>
            <a:endParaRPr lang="ru-RU" sz="15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листок нетрудоспособности (ЛН) выдается члену семьи,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фактически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осуществляющему уход за ребенком (его открытие и закрытие происходит при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очном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присутствии лица, осуществляющего уход);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в случае ухода за больным ребенком в возрасте до 15 лет – ЛН выдается на весь период лечения;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формирование электронного ЛН осуществляется при предъявлении документа, удостоверяющего личность, а также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СНИЛС лица, осуществляющего уход, и СНИЛС заболевшего ребенка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формирование (выдача) и продление ЛН осуществляется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после осмотра ребенка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записи данных о состоянии его здоровья в медицинской карте пациента;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ЛН формируется (выдается) медицинской организацией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день признания гражданина нетрудоспособным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при заболевании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двух детей одновременно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лицу, осуществляющему уход, выдается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один 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ЛН;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если уход за двумя одновременно заболевшими детьми осуществляют разные лица, то каждому выдается ЛН;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при заболевании ребенка в период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отпуска родителей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(лиц, осуществляющих уход), ЛН выдается со дня, когда лицо, осуществляющее уход, </a:t>
            </a:r>
            <a:r>
              <a:rPr lang="ru-RU" sz="18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должно приступить к работе</a:t>
            </a:r>
            <a:r>
              <a:rPr lang="ru-RU" sz="1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715589" cy="169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1357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912</Words>
  <Application>Microsoft Office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Noto Sans CJK SC Regular</vt:lpstr>
      <vt:lpstr>Times New Roman</vt:lpstr>
      <vt:lpstr>Wingdings</vt:lpstr>
      <vt:lpstr>Тема Office</vt:lpstr>
      <vt:lpstr>ПРАВОВАЯ ПОМОЩЬ РОДИТЕЛЯМ ПО ОБСЛУЖИВАНИЮ В ДЕТСКОЙ ПОЛИКЛИНИКЕ</vt:lpstr>
      <vt:lpstr>ПРИКРЕПЛЕНИЕ К ПОЛИКЛИНИКЕ</vt:lpstr>
      <vt:lpstr>МЕДИЦИНСКАЯ КАРТА: МОЖНО ЛИ ЗАБРАТЬ НА ВРЕМЯ</vt:lpstr>
      <vt:lpstr>ОЗНАКОМЛЕНИЕ                       С МЕДИЦИНСКОЙ КАРТОЙ</vt:lpstr>
      <vt:lpstr>ВЫДАЧА СПРАВОК И ВЫПИСОК ИЗ МЕДИЦИНСКОЙ КАРТЫ</vt:lpstr>
      <vt:lpstr>С КАКОГО ВОЗРАСТА РЕБЕНОК МОЖЕТ САМОСТОЯТЕЛЬНО ПОСЕЩАТЬ ПОЛИКЛИНИКУ</vt:lpstr>
      <vt:lpstr>С КЕМ РЕБЕНОК МОЖЕТ ПОСЕЩАТЬ ПОЛИКЛИНИКУ</vt:lpstr>
      <vt:lpstr>МОЖЕТ ЛИ РЕБЕНОК ПОСЕЩАТЬ ОБРАЗОВАТЕЛЬНОЕ  УЧРЕЖДЕНИЕ, ЕСЛИ ЕМУ НЕ СДЕЛАНА РЕАКЦИЯ МАНТУ</vt:lpstr>
      <vt:lpstr>БОЛЬНИЧНЫЕ ЛИСТЫ: ПРАВИЛА ВЫДАЧИ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zav-pc</dc:creator>
  <cp:lastModifiedBy>Пользователь</cp:lastModifiedBy>
  <cp:revision>8</cp:revision>
  <dcterms:created xsi:type="dcterms:W3CDTF">2022-11-11T12:47:41Z</dcterms:created>
  <dcterms:modified xsi:type="dcterms:W3CDTF">2022-11-25T09:09:46Z</dcterms:modified>
</cp:coreProperties>
</file>