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74" r:id="rId6"/>
    <p:sldId id="260" r:id="rId7"/>
    <p:sldId id="261" r:id="rId8"/>
    <p:sldId id="271" r:id="rId9"/>
    <p:sldId id="262" r:id="rId10"/>
    <p:sldId id="275" r:id="rId11"/>
    <p:sldId id="272" r:id="rId12"/>
    <p:sldId id="263" r:id="rId13"/>
    <p:sldId id="264" r:id="rId14"/>
    <p:sldId id="265" r:id="rId15"/>
    <p:sldId id="267" r:id="rId16"/>
    <p:sldId id="276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63394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079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864493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25129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982384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12977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78729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55203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33026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44303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06289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14.11.2023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82146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14.11.2023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26008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14.11.2023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21644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0733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7651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14.11.2023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44625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mailto:dou95@ivedu.ru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188641"/>
            <a:ext cx="8784976" cy="4032447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Основная общеобразовательная программа – образовательная программа дошкольного образования </a:t>
            </a:r>
            <a:r>
              <a:rPr lang="ru-RU" sz="24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муниципального бюджетного дошкольного образовательного учреждения «Детский сад № </a:t>
            </a:r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95</a:t>
            </a:r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r>
              <a:rPr lang="ru-RU" sz="24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6309320"/>
            <a:ext cx="6400800" cy="432048"/>
          </a:xfrm>
        </p:spPr>
        <p:txBody>
          <a:bodyPr>
            <a:normAutofit/>
          </a:bodyPr>
          <a:lstStyle/>
          <a:p>
            <a:pPr algn="ctr"/>
            <a:r>
              <a:rPr lang="ru-RU" sz="2000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 Иваново</a:t>
            </a:r>
            <a:endParaRPr lang="ru-RU" sz="2000" dirty="0">
              <a:solidFill>
                <a:schemeClr val="accent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55767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7" y="624110"/>
            <a:ext cx="7058744" cy="1280890"/>
          </a:xfrm>
        </p:spPr>
        <p:txBody>
          <a:bodyPr>
            <a:normAutofit/>
          </a:bodyPr>
          <a:lstStyle/>
          <a:p>
            <a:pPr lvl="0">
              <a:spcBef>
                <a:spcPts val="1000"/>
              </a:spcBef>
            </a:pPr>
            <a:r>
              <a:rPr lang="ru-RU" sz="160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Педагоги ДОУ используют следующие </a:t>
            </a:r>
            <a:r>
              <a:rPr lang="ru-RU" sz="1600" b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формы реализации </a:t>
            </a:r>
            <a:r>
              <a:rPr lang="ru-RU" sz="160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Программы в соответствии с видом детской деятельности и возрастными особенностями детей:</a:t>
            </a:r>
            <a:br>
              <a:rPr lang="ru-RU" sz="160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64892860"/>
              </p:ext>
            </p:extLst>
          </p:nvPr>
        </p:nvGraphicFramePr>
        <p:xfrm>
          <a:off x="1476374" y="1628800"/>
          <a:ext cx="7272089" cy="50405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634664"/>
                <a:gridCol w="3637425"/>
              </a:tblGrid>
              <a:tr h="465152">
                <a:tc>
                  <a:txBody>
                    <a:bodyPr/>
                    <a:lstStyle/>
                    <a:p>
                      <a:pPr marL="669925">
                        <a:lnSpc>
                          <a:spcPts val="1170"/>
                        </a:lnSpc>
                        <a:spcAft>
                          <a:spcPts val="0"/>
                        </a:spcAft>
                      </a:pPr>
                      <a:endParaRPr lang="ru-RU" sz="1100" b="1" i="1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669925">
                        <a:lnSpc>
                          <a:spcPts val="117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Ранний</a:t>
                      </a:r>
                      <a:r>
                        <a:rPr lang="ru-RU" sz="1400" b="1" i="1" spc="-25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1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возраст</a:t>
                      </a:r>
                      <a:r>
                        <a:rPr lang="ru-RU" sz="1400" b="1" i="1" spc="-2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1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(1-3</a:t>
                      </a:r>
                      <a:r>
                        <a:rPr lang="ru-RU" sz="1400" b="1" i="1" spc="-1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1" i="1" spc="-2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года)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81660">
                        <a:lnSpc>
                          <a:spcPts val="1170"/>
                        </a:lnSpc>
                        <a:spcAft>
                          <a:spcPts val="0"/>
                        </a:spcAft>
                      </a:pPr>
                      <a:endParaRPr lang="ru-RU" sz="1100" b="1" i="1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581660">
                        <a:lnSpc>
                          <a:spcPts val="117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Дошкольный</a:t>
                      </a:r>
                      <a:r>
                        <a:rPr lang="ru-RU" sz="1400" b="1" i="1" spc="-4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1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возраст</a:t>
                      </a:r>
                      <a:r>
                        <a:rPr lang="ru-RU" sz="1400" b="1" i="1" spc="-1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1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(3-8</a:t>
                      </a:r>
                      <a:r>
                        <a:rPr lang="ru-RU" sz="1400" b="1" i="1" spc="-2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лет)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4575408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ts val="1290"/>
                        </a:lnSpc>
                        <a:spcAft>
                          <a:spcPts val="0"/>
                        </a:spcAft>
                        <a:buSzPts val="1150"/>
                        <a:buFont typeface="Times New Roman" panose="02020603050405020304" pitchFamily="18" charset="0"/>
                        <a:buChar char="-"/>
                        <a:tabLst>
                          <a:tab pos="153035" algn="l"/>
                        </a:tabLst>
                      </a:pPr>
                      <a:r>
                        <a:rPr lang="ru-RU" sz="1050" spc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предметная</a:t>
                      </a:r>
                      <a:r>
                        <a:rPr lang="ru-RU" sz="1050" spc="-4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050" spc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деятельность</a:t>
                      </a:r>
                      <a:r>
                        <a:rPr lang="ru-RU" sz="1050" spc="-4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050" spc="-1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(орудийно-</a:t>
                      </a:r>
                      <a:endParaRPr lang="ru-RU" sz="1050" spc="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67945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предметные</a:t>
                      </a:r>
                      <a:r>
                        <a:rPr lang="ru-RU" sz="1050" spc="-35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05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действия</a:t>
                      </a:r>
                      <a:r>
                        <a:rPr lang="ru-RU" sz="1050" spc="-25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05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</a:t>
                      </a:r>
                      <a:r>
                        <a:rPr lang="ru-RU" sz="1050" spc="-35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05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ест</a:t>
                      </a:r>
                      <a:r>
                        <a:rPr lang="ru-RU" sz="1050" spc="-35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05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ложкой,</a:t>
                      </a:r>
                      <a:r>
                        <a:rPr lang="ru-RU" sz="1050" spc="-35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05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пьет</a:t>
                      </a:r>
                      <a:r>
                        <a:rPr lang="ru-RU" sz="1050" spc="-35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05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из кружки и др.);</a:t>
                      </a:r>
                    </a:p>
                    <a:p>
                      <a:pPr marL="342900" marR="354330" lvl="0" indent="-342900">
                        <a:spcAft>
                          <a:spcPts val="0"/>
                        </a:spcAft>
                        <a:buSzPts val="1150"/>
                        <a:buFont typeface="Times New Roman" panose="02020603050405020304" pitchFamily="18" charset="0"/>
                        <a:buChar char="-"/>
                        <a:tabLst>
                          <a:tab pos="153035" algn="l"/>
                        </a:tabLst>
                      </a:pPr>
                      <a:r>
                        <a:rPr lang="ru-RU" sz="1050" spc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экспериментирование</a:t>
                      </a:r>
                      <a:r>
                        <a:rPr lang="ru-RU" sz="1050" spc="-6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050" spc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</a:t>
                      </a:r>
                      <a:r>
                        <a:rPr lang="ru-RU" sz="1050" spc="-7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050" spc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материалами</a:t>
                      </a:r>
                      <a:r>
                        <a:rPr lang="ru-RU" sz="1050" spc="-6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050" spc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и веществами (песок, вода, тесто и др.);</a:t>
                      </a:r>
                    </a:p>
                    <a:p>
                      <a:pPr marL="342900" marR="146050" lvl="0" indent="-342900">
                        <a:spcAft>
                          <a:spcPts val="0"/>
                        </a:spcAft>
                        <a:buSzPts val="1150"/>
                        <a:buFont typeface="Times New Roman" panose="02020603050405020304" pitchFamily="18" charset="0"/>
                        <a:buChar char="-"/>
                        <a:tabLst>
                          <a:tab pos="153035" algn="l"/>
                        </a:tabLst>
                      </a:pPr>
                      <a:r>
                        <a:rPr lang="ru-RU" sz="1050" spc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ситуативно-деловое</a:t>
                      </a:r>
                      <a:r>
                        <a:rPr lang="ru-RU" sz="1050" spc="-6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050" spc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общение</a:t>
                      </a:r>
                      <a:r>
                        <a:rPr lang="ru-RU" sz="1050" spc="-6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050" spc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со</a:t>
                      </a:r>
                      <a:r>
                        <a:rPr lang="ru-RU" sz="1050" spc="-6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050" spc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взрослым и эмоционально-практическое со</a:t>
                      </a:r>
                    </a:p>
                    <a:p>
                      <a:pPr marL="67945">
                        <a:lnSpc>
                          <a:spcPts val="1315"/>
                        </a:lnSpc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сверстниками</a:t>
                      </a:r>
                      <a:r>
                        <a:rPr lang="ru-RU" sz="1050" spc="-25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05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под</a:t>
                      </a:r>
                      <a:r>
                        <a:rPr lang="ru-RU" sz="1050" spc="-25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05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руководством</a:t>
                      </a:r>
                      <a:r>
                        <a:rPr lang="ru-RU" sz="1050" spc="-2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050" spc="-1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взрослого;</a:t>
                      </a:r>
                      <a:endParaRPr lang="ru-RU" sz="105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ts val="1320"/>
                        </a:lnSpc>
                        <a:spcAft>
                          <a:spcPts val="0"/>
                        </a:spcAft>
                        <a:buSzPts val="1150"/>
                        <a:buFont typeface="Times New Roman" panose="02020603050405020304" pitchFamily="18" charset="0"/>
                        <a:buChar char="-"/>
                        <a:tabLst>
                          <a:tab pos="153035" algn="l"/>
                        </a:tabLst>
                      </a:pPr>
                      <a:r>
                        <a:rPr lang="ru-RU" sz="1050" spc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двигательная</a:t>
                      </a:r>
                      <a:r>
                        <a:rPr lang="ru-RU" sz="1050" spc="-4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050" spc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деятельность</a:t>
                      </a:r>
                      <a:r>
                        <a:rPr lang="ru-RU" sz="1050" spc="-4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050" spc="-1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(основные</a:t>
                      </a:r>
                      <a:endParaRPr lang="ru-RU" sz="1050" spc="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67945"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движения,</a:t>
                      </a:r>
                      <a:r>
                        <a:rPr lang="ru-RU" sz="1050" spc="-75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05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общеразвивающие</a:t>
                      </a:r>
                      <a:r>
                        <a:rPr lang="ru-RU" sz="1050" spc="-7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05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упражнения, простые подвижные игры;</a:t>
                      </a:r>
                    </a:p>
                    <a:p>
                      <a:pPr marL="342900" marR="286385" lvl="0" indent="-342900">
                        <a:spcAft>
                          <a:spcPts val="0"/>
                        </a:spcAft>
                        <a:buSzPts val="1150"/>
                        <a:buFont typeface="Times New Roman" panose="02020603050405020304" pitchFamily="18" charset="0"/>
                        <a:buChar char="-"/>
                        <a:tabLst>
                          <a:tab pos="153035" algn="l"/>
                        </a:tabLst>
                      </a:pPr>
                      <a:r>
                        <a:rPr lang="ru-RU" sz="1050" spc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игровая</a:t>
                      </a:r>
                      <a:r>
                        <a:rPr lang="ru-RU" sz="1050" spc="-75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050" spc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деятельность</a:t>
                      </a:r>
                      <a:r>
                        <a:rPr lang="ru-RU" sz="1050" spc="-7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050" spc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</a:t>
                      </a:r>
                      <a:r>
                        <a:rPr lang="ru-RU" sz="1050" spc="0" dirty="0" err="1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отобразительная</a:t>
                      </a:r>
                      <a:r>
                        <a:rPr lang="ru-RU" sz="1050" spc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 сюжетно-</a:t>
                      </a:r>
                      <a:r>
                        <a:rPr lang="ru-RU" sz="1050" spc="0" dirty="0" err="1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отобразительная</a:t>
                      </a:r>
                      <a:r>
                        <a:rPr lang="ru-RU" sz="1050" spc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 игры с</a:t>
                      </a:r>
                    </a:p>
                    <a:p>
                      <a:pPr marL="67945">
                        <a:lnSpc>
                          <a:spcPts val="132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дидактическими</a:t>
                      </a:r>
                      <a:r>
                        <a:rPr lang="ru-RU" sz="1050" spc="-3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050" spc="-1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игрушками);</a:t>
                      </a:r>
                      <a:endParaRPr lang="ru-RU" sz="105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342900" marR="338455" lvl="0" indent="-342900">
                        <a:spcBef>
                          <a:spcPts val="10"/>
                        </a:spcBef>
                        <a:spcAft>
                          <a:spcPts val="0"/>
                        </a:spcAft>
                        <a:buSzPts val="1150"/>
                        <a:buFont typeface="Times New Roman" panose="02020603050405020304" pitchFamily="18" charset="0"/>
                        <a:buChar char="-"/>
                        <a:tabLst>
                          <a:tab pos="153035" algn="l"/>
                        </a:tabLst>
                      </a:pPr>
                      <a:r>
                        <a:rPr lang="ru-RU" sz="1050" spc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речевая (понимание речи взрослого, слушание</a:t>
                      </a:r>
                      <a:r>
                        <a:rPr lang="ru-RU" sz="1050" spc="-45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050" spc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и</a:t>
                      </a:r>
                      <a:r>
                        <a:rPr lang="ru-RU" sz="1050" spc="-5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050" spc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понимание</a:t>
                      </a:r>
                      <a:r>
                        <a:rPr lang="ru-RU" sz="1050" spc="-45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050" spc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стихов,</a:t>
                      </a:r>
                      <a:r>
                        <a:rPr lang="ru-RU" sz="1050" spc="-45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050" spc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активная </a:t>
                      </a:r>
                      <a:r>
                        <a:rPr lang="ru-RU" sz="1050" spc="-1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речь):</a:t>
                      </a:r>
                      <a:endParaRPr lang="ru-RU" sz="1050" spc="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342900" marR="128905" lvl="0" indent="-342900">
                        <a:spcAft>
                          <a:spcPts val="0"/>
                        </a:spcAft>
                        <a:buSzPts val="1150"/>
                        <a:buFont typeface="Times New Roman" panose="02020603050405020304" pitchFamily="18" charset="0"/>
                        <a:buChar char="-"/>
                        <a:tabLst>
                          <a:tab pos="153035" algn="l"/>
                        </a:tabLst>
                      </a:pPr>
                      <a:r>
                        <a:rPr lang="ru-RU" sz="1050" spc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изобразительная</a:t>
                      </a:r>
                      <a:r>
                        <a:rPr lang="ru-RU" sz="1050" spc="-75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050" spc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деятельность</a:t>
                      </a:r>
                      <a:r>
                        <a:rPr lang="ru-RU" sz="1050" spc="-7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050" spc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(рисование, лепка) и конструирование из мелкого и крупного строительного материала;</a:t>
                      </a:r>
                    </a:p>
                    <a:p>
                      <a:pPr marL="342900" marR="449580" lvl="0" indent="-342900">
                        <a:spcAft>
                          <a:spcPts val="0"/>
                        </a:spcAft>
                        <a:buSzPts val="1150"/>
                        <a:buFont typeface="Times New Roman" panose="02020603050405020304" pitchFamily="18" charset="0"/>
                        <a:buChar char="-"/>
                        <a:tabLst>
                          <a:tab pos="153035" algn="l"/>
                        </a:tabLst>
                      </a:pPr>
                      <a:r>
                        <a:rPr lang="ru-RU" sz="1050" spc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самообслуживание и элементарные трудовые действия (убирает игрушки, подметает</a:t>
                      </a:r>
                      <a:r>
                        <a:rPr lang="ru-RU" sz="1050" spc="-5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050" spc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веником,</a:t>
                      </a:r>
                      <a:r>
                        <a:rPr lang="ru-RU" sz="1050" spc="-5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050" spc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поливает</a:t>
                      </a:r>
                      <a:r>
                        <a:rPr lang="ru-RU" sz="1050" spc="-5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050" spc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цветы</a:t>
                      </a:r>
                      <a:r>
                        <a:rPr lang="ru-RU" sz="1050" spc="-45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050" spc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из лейки и др.);</a:t>
                      </a:r>
                    </a:p>
                    <a:p>
                      <a:r>
                        <a:rPr lang="ru-RU" sz="105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музыкальная деятельность (слушание музыки</a:t>
                      </a:r>
                      <a:r>
                        <a:rPr lang="ru-RU" sz="1050" spc="-55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05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и</a:t>
                      </a:r>
                      <a:r>
                        <a:rPr lang="ru-RU" sz="1050" spc="-55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05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исполнительство,</a:t>
                      </a:r>
                      <a:r>
                        <a:rPr lang="ru-RU" sz="1050" spc="-55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05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музыкально- ритмические движения)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ts val="1290"/>
                        </a:lnSpc>
                        <a:spcAft>
                          <a:spcPts val="0"/>
                        </a:spcAft>
                        <a:buSzPts val="1150"/>
                        <a:buFont typeface="Times New Roman" panose="02020603050405020304" pitchFamily="18" charset="0"/>
                        <a:buChar char="-"/>
                        <a:tabLst>
                          <a:tab pos="153035" algn="l"/>
                        </a:tabLst>
                      </a:pPr>
                      <a:r>
                        <a:rPr lang="ru-RU" sz="1050" spc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игровая</a:t>
                      </a:r>
                      <a:r>
                        <a:rPr lang="ru-RU" sz="1050" spc="-4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050" spc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деятельность</a:t>
                      </a:r>
                      <a:r>
                        <a:rPr lang="ru-RU" sz="1050" spc="-35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050" spc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(сюжетно-</a:t>
                      </a:r>
                      <a:r>
                        <a:rPr lang="ru-RU" sz="1050" spc="-1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ролевая,</a:t>
                      </a:r>
                      <a:endParaRPr lang="ru-RU" sz="1050" spc="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67945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театрализованная,</a:t>
                      </a:r>
                      <a:r>
                        <a:rPr lang="ru-RU" sz="1050" spc="-75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05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режиссерская,</a:t>
                      </a:r>
                      <a:r>
                        <a:rPr lang="ru-RU" sz="1050" spc="-7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05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строительно- конструктивная, дидактическая, подвижная и </a:t>
                      </a:r>
                      <a:r>
                        <a:rPr lang="ru-RU" sz="1050" spc="-1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др.);</a:t>
                      </a:r>
                      <a:endParaRPr lang="ru-RU" sz="105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342900" marR="208915" lvl="0" indent="-342900">
                        <a:spcBef>
                          <a:spcPts val="5"/>
                        </a:spcBef>
                        <a:spcAft>
                          <a:spcPts val="0"/>
                        </a:spcAft>
                        <a:buSzPts val="1150"/>
                        <a:buFont typeface="Times New Roman" panose="02020603050405020304" pitchFamily="18" charset="0"/>
                        <a:buChar char="-"/>
                        <a:tabLst>
                          <a:tab pos="153035" algn="l"/>
                        </a:tabLst>
                      </a:pPr>
                      <a:r>
                        <a:rPr lang="ru-RU" sz="1050" spc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общение</a:t>
                      </a:r>
                      <a:r>
                        <a:rPr lang="ru-RU" sz="1050" spc="-6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050" spc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со</a:t>
                      </a:r>
                      <a:r>
                        <a:rPr lang="ru-RU" sz="1050" spc="-6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050" spc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взрослым</a:t>
                      </a:r>
                      <a:r>
                        <a:rPr lang="ru-RU" sz="1050" spc="-6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050" spc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(ситуативно-деловое, </a:t>
                      </a:r>
                      <a:r>
                        <a:rPr lang="ru-RU" sz="1050" spc="-10" dirty="0" err="1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внеситуативно</a:t>
                      </a:r>
                      <a:r>
                        <a:rPr lang="ru-RU" sz="1050" spc="-1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-познавательное, </a:t>
                      </a:r>
                      <a:r>
                        <a:rPr lang="ru-RU" sz="1050" spc="0" dirty="0" err="1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внеситуативно</a:t>
                      </a:r>
                      <a:r>
                        <a:rPr lang="ru-RU" sz="1050" spc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-личностное) и сверстниками</a:t>
                      </a:r>
                    </a:p>
                    <a:p>
                      <a:pPr marL="67945">
                        <a:lnSpc>
                          <a:spcPts val="1315"/>
                        </a:lnSpc>
                        <a:spcAft>
                          <a:spcPts val="0"/>
                        </a:spcAft>
                      </a:pPr>
                      <a:r>
                        <a:rPr lang="ru-RU" sz="1050" spc="-1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(ситуативно-деловое,</a:t>
                      </a:r>
                      <a:r>
                        <a:rPr lang="ru-RU" sz="1050" spc="24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050" spc="-10" dirty="0" err="1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внеситуативно</a:t>
                      </a:r>
                      <a:r>
                        <a:rPr lang="ru-RU" sz="1050" spc="-1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-деловое);</a:t>
                      </a:r>
                      <a:endParaRPr lang="ru-RU" sz="105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342900" marR="554355" lvl="0" indent="-342900">
                        <a:spcAft>
                          <a:spcPts val="0"/>
                        </a:spcAft>
                        <a:buSzPts val="1150"/>
                        <a:buFont typeface="Times New Roman" panose="02020603050405020304" pitchFamily="18" charset="0"/>
                        <a:buChar char="-"/>
                        <a:tabLst>
                          <a:tab pos="153035" algn="l"/>
                        </a:tabLst>
                      </a:pPr>
                      <a:r>
                        <a:rPr lang="ru-RU" sz="1050" spc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речевая деятельность (слушание речи взрослого и сверстников, активная диалогическая</a:t>
                      </a:r>
                      <a:r>
                        <a:rPr lang="ru-RU" sz="1050" spc="-65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050" spc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и</a:t>
                      </a:r>
                      <a:r>
                        <a:rPr lang="ru-RU" sz="1050" spc="-7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050" spc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монологическая</a:t>
                      </a:r>
                      <a:r>
                        <a:rPr lang="ru-RU" sz="1050" spc="-65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050" spc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речь);</a:t>
                      </a:r>
                    </a:p>
                    <a:p>
                      <a:pPr marL="342900" lvl="0" indent="-342900">
                        <a:lnSpc>
                          <a:spcPts val="1320"/>
                        </a:lnSpc>
                        <a:spcAft>
                          <a:spcPts val="0"/>
                        </a:spcAft>
                        <a:buSzPts val="1150"/>
                        <a:buFont typeface="Times New Roman" panose="02020603050405020304" pitchFamily="18" charset="0"/>
                        <a:buChar char="-"/>
                        <a:tabLst>
                          <a:tab pos="153035" algn="l"/>
                        </a:tabLst>
                      </a:pPr>
                      <a:r>
                        <a:rPr lang="ru-RU" sz="1050" spc="-1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познавательно-исследовательская</a:t>
                      </a:r>
                      <a:endParaRPr lang="ru-RU" sz="1050" spc="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67945">
                        <a:lnSpc>
                          <a:spcPts val="132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деятельность</a:t>
                      </a:r>
                      <a:r>
                        <a:rPr lang="ru-RU" sz="1050" spc="-15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05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и</a:t>
                      </a:r>
                      <a:r>
                        <a:rPr lang="ru-RU" sz="1050" spc="-2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050" spc="-1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экспериментирование;</a:t>
                      </a:r>
                      <a:endParaRPr lang="ru-RU" sz="105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342900" marR="277495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SzPts val="1150"/>
                        <a:buFont typeface="Times New Roman" panose="02020603050405020304" pitchFamily="18" charset="0"/>
                        <a:buChar char="-"/>
                        <a:tabLst>
                          <a:tab pos="153035" algn="l"/>
                        </a:tabLst>
                      </a:pPr>
                      <a:r>
                        <a:rPr lang="ru-RU" sz="1050" spc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изобразительная</a:t>
                      </a:r>
                      <a:r>
                        <a:rPr lang="ru-RU" sz="1050" spc="-75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050" spc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деятельность</a:t>
                      </a:r>
                      <a:r>
                        <a:rPr lang="ru-RU" sz="1050" spc="-7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050" spc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(рисование, лепка, аппликация) и конструирование из</a:t>
                      </a:r>
                    </a:p>
                    <a:p>
                      <a:pPr marL="67945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разных</a:t>
                      </a:r>
                      <a:r>
                        <a:rPr lang="ru-RU" sz="1050" spc="-45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05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материалов</a:t>
                      </a:r>
                      <a:r>
                        <a:rPr lang="ru-RU" sz="1050" spc="-45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05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</a:t>
                      </a:r>
                      <a:r>
                        <a:rPr lang="ru-RU" sz="1050" spc="-45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05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образцу,</a:t>
                      </a:r>
                      <a:r>
                        <a:rPr lang="ru-RU" sz="1050" spc="-35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05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условию</a:t>
                      </a:r>
                      <a:r>
                        <a:rPr lang="ru-RU" sz="1050" spc="-45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05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и замыслу ребенка;</a:t>
                      </a:r>
                    </a:p>
                    <a:p>
                      <a:pPr marL="342900" marR="214630" lvl="0" indent="-342900">
                        <a:spcAft>
                          <a:spcPts val="0"/>
                        </a:spcAft>
                        <a:buSzPts val="1150"/>
                        <a:buFont typeface="Times New Roman" panose="02020603050405020304" pitchFamily="18" charset="0"/>
                        <a:buChar char="-"/>
                        <a:tabLst>
                          <a:tab pos="153035" algn="l"/>
                        </a:tabLst>
                      </a:pPr>
                      <a:r>
                        <a:rPr lang="ru-RU" sz="1050" spc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двигательная</a:t>
                      </a:r>
                      <a:r>
                        <a:rPr lang="ru-RU" sz="1050" spc="-65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050" spc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деятельность</a:t>
                      </a:r>
                      <a:r>
                        <a:rPr lang="ru-RU" sz="1050" spc="-55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050" spc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(основные</a:t>
                      </a:r>
                      <a:r>
                        <a:rPr lang="ru-RU" sz="1050" spc="-65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050" spc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виды движений, общеразвивающие и спортивные упражнения, подвижные и элементы спортивных игр и др.);</a:t>
                      </a:r>
                    </a:p>
                    <a:p>
                      <a:pPr marL="342900" lvl="0" indent="-342900">
                        <a:lnSpc>
                          <a:spcPts val="1320"/>
                        </a:lnSpc>
                        <a:spcAft>
                          <a:spcPts val="0"/>
                        </a:spcAft>
                        <a:buSzPts val="1150"/>
                        <a:buFont typeface="Times New Roman" panose="02020603050405020304" pitchFamily="18" charset="0"/>
                        <a:buChar char="-"/>
                        <a:tabLst>
                          <a:tab pos="153035" algn="l"/>
                        </a:tabLst>
                      </a:pPr>
                      <a:r>
                        <a:rPr lang="ru-RU" sz="1050" spc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элементарная</a:t>
                      </a:r>
                      <a:r>
                        <a:rPr lang="ru-RU" sz="1050" spc="-3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050" spc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трудовая</a:t>
                      </a:r>
                      <a:r>
                        <a:rPr lang="ru-RU" sz="1050" spc="-25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050" spc="-1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деятельность</a:t>
                      </a:r>
                      <a:endParaRPr lang="ru-RU" sz="1050" spc="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67945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(самообслуживание,</a:t>
                      </a:r>
                      <a:r>
                        <a:rPr lang="ru-RU" sz="1050" spc="-75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05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хозяйственно-бытовой труд, труд в природе, ручной труд);</a:t>
                      </a:r>
                    </a:p>
                    <a:p>
                      <a:pPr marL="342900" marR="78105" lvl="0" indent="-342900">
                        <a:spcAft>
                          <a:spcPts val="0"/>
                        </a:spcAft>
                        <a:buSzPts val="1150"/>
                        <a:buFont typeface="Times New Roman" panose="02020603050405020304" pitchFamily="18" charset="0"/>
                        <a:buChar char="-"/>
                        <a:tabLst>
                          <a:tab pos="153035" algn="l"/>
                        </a:tabLst>
                      </a:pPr>
                      <a:r>
                        <a:rPr lang="ru-RU" sz="1050" spc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музыкальная деятельность (слушание и понимание</a:t>
                      </a:r>
                      <a:r>
                        <a:rPr lang="ru-RU" sz="1050" spc="-7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050" spc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музыкальных</a:t>
                      </a:r>
                      <a:r>
                        <a:rPr lang="ru-RU" sz="1050" spc="-7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050" spc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произведений,</a:t>
                      </a:r>
                      <a:r>
                        <a:rPr lang="ru-RU" sz="1050" spc="-7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050" spc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пение, музыкально-ритмические движения, игра на</a:t>
                      </a:r>
                    </a:p>
                    <a:p>
                      <a:r>
                        <a:rPr lang="ru-RU" sz="105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детских</a:t>
                      </a:r>
                      <a:r>
                        <a:rPr lang="ru-RU" sz="1050" spc="-25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05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музыкальных</a:t>
                      </a:r>
                      <a:r>
                        <a:rPr lang="ru-RU" sz="1050" spc="-25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050" spc="-1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инструментах)</a:t>
                      </a:r>
                      <a:endParaRPr lang="ru-RU" sz="105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76055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692696"/>
            <a:ext cx="8136904" cy="792088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Взаимодействие 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семьями воспитанников</a:t>
            </a:r>
            <a:endParaRPr lang="ru-RU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484784"/>
            <a:ext cx="8136904" cy="4968552"/>
          </a:xfrm>
        </p:spPr>
        <p:txBody>
          <a:bodyPr>
            <a:normAutofit fontScale="85000" lnSpcReduction="20000"/>
          </a:bodyPr>
          <a:lstStyle/>
          <a:p>
            <a:pPr marL="737870" marR="209550" indent="359410" algn="just">
              <a:spcBef>
                <a:spcPts val="900"/>
              </a:spcBef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Главными </a:t>
            </a:r>
            <a:r>
              <a:rPr lang="ru-RU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целями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взаимодействия педагогического коллектива ДОУ с семьями обучающихся дошкольного возраста являются:</a:t>
            </a:r>
          </a:p>
          <a:p>
            <a:pPr marR="207010" lvl="0" algn="just">
              <a:buSzPts val="1200"/>
              <a:buFont typeface="Wingdings" panose="05000000000000000000" pitchFamily="2" charset="2"/>
              <a:buChar char=""/>
              <a:tabLst>
                <a:tab pos="1007745" algn="l"/>
                <a:tab pos="1009015" algn="l"/>
              </a:tabLst>
            </a:pPr>
            <a:r>
              <a:rPr lang="ru-RU" dirty="0"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обеспечение психолого-педагогической поддержки семьи и повышение компетентности родителей (законных представителей) в вопросах образования, охраны и укрепления здоровья детей младенческого, раннего и дошкольного </a:t>
            </a:r>
            <a:r>
              <a:rPr lang="ru-RU" spc="-10" dirty="0"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возрастов;</a:t>
            </a:r>
            <a:endParaRPr lang="ru-RU" sz="1600" dirty="0">
              <a:latin typeface="Times New Roman" panose="02020603050405020304" pitchFamily="18" charset="0"/>
              <a:ea typeface="Wingdings" panose="05000000000000000000" pitchFamily="2" charset="2"/>
              <a:cs typeface="Wingdings" panose="05000000000000000000" pitchFamily="2" charset="2"/>
            </a:endParaRPr>
          </a:p>
          <a:p>
            <a:pPr marR="205740" lvl="0" algn="just">
              <a:buSzPts val="1200"/>
              <a:buFont typeface="Wingdings" panose="05000000000000000000" pitchFamily="2" charset="2"/>
              <a:buChar char=""/>
              <a:tabLst>
                <a:tab pos="1007745" algn="l"/>
                <a:tab pos="1009015" algn="l"/>
              </a:tabLst>
            </a:pPr>
            <a:r>
              <a:rPr lang="ru-RU" dirty="0"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обеспечение единства подходов к воспитанию и обучению детей в условиях ДОО и семьи; повышение воспитательного потенциала семьи.</a:t>
            </a:r>
            <a:endParaRPr lang="ru-RU" sz="1600" dirty="0">
              <a:latin typeface="Times New Roman" panose="02020603050405020304" pitchFamily="18" charset="0"/>
              <a:ea typeface="Wingdings" panose="05000000000000000000" pitchFamily="2" charset="2"/>
              <a:cs typeface="Wingdings" panose="05000000000000000000" pitchFamily="2" charset="2"/>
            </a:endParaRPr>
          </a:p>
          <a:p>
            <a:pPr marL="1097280" indent="359410" algn="just">
              <a:spcBef>
                <a:spcPts val="925"/>
              </a:spcBef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Достижение</a:t>
            </a:r>
            <a:r>
              <a:rPr lang="ru-RU" spc="-3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этих</a:t>
            </a:r>
            <a:r>
              <a:rPr lang="ru-RU" spc="-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целей</a:t>
            </a:r>
            <a:r>
              <a:rPr lang="ru-RU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должно</a:t>
            </a:r>
            <a:r>
              <a:rPr lang="ru-RU" spc="-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осуществляться</a:t>
            </a:r>
            <a:r>
              <a:rPr lang="ru-RU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через</a:t>
            </a:r>
            <a:r>
              <a:rPr lang="ru-RU" spc="-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решение</a:t>
            </a:r>
            <a:r>
              <a:rPr lang="ru-RU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основных</a:t>
            </a:r>
            <a:r>
              <a:rPr lang="ru-RU" b="1" i="1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i="1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задач</a:t>
            </a:r>
            <a:r>
              <a:rPr lang="ru-RU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208280" lvl="1" algn="just">
              <a:spcBef>
                <a:spcPts val="300"/>
              </a:spcBef>
              <a:buSzPts val="1200"/>
              <a:buFont typeface="Times New Roman" panose="02020603050405020304" pitchFamily="18" charset="0"/>
              <a:buAutoNum type="arabicParenR"/>
              <a:tabLst>
                <a:tab pos="127762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информирование родителей (законных представителей) и общественности относительно целей ДО, общих для всего образовательного пространства Российской Федерации, о мерах господдержки семьям, имеющим детей дошкольного возраста, а также об образовательной программе, реализуемой в ДОУ;</a:t>
            </a:r>
            <a:endParaRPr lang="ru-RU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209550" lvl="1" algn="just">
              <a:spcBef>
                <a:spcPts val="305"/>
              </a:spcBef>
              <a:buSzPts val="1200"/>
              <a:buFont typeface="Times New Roman" panose="02020603050405020304" pitchFamily="18" charset="0"/>
              <a:buAutoNum type="arabicParenR"/>
              <a:tabLst>
                <a:tab pos="127762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просвещение родителей (законных представителей), повышение их правовой, психолого-педагогической компетентности в вопросах охраны и укрепления здоровья, развития и образования детей;</a:t>
            </a:r>
            <a:endParaRPr lang="ru-RU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210185" lvl="1" algn="just">
              <a:spcBef>
                <a:spcPts val="300"/>
              </a:spcBef>
              <a:buSzPts val="1200"/>
              <a:buFont typeface="Times New Roman" panose="02020603050405020304" pitchFamily="18" charset="0"/>
              <a:buAutoNum type="arabicParenR"/>
              <a:tabLst>
                <a:tab pos="127762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способствование развитию ответственного и осознанного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родительства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как базовой основы благополучия семьи;</a:t>
            </a:r>
            <a:endParaRPr lang="ru-RU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206375" lvl="1" algn="just">
              <a:spcBef>
                <a:spcPts val="300"/>
              </a:spcBef>
              <a:buSzPts val="1200"/>
              <a:buFont typeface="Times New Roman" panose="02020603050405020304" pitchFamily="18" charset="0"/>
              <a:buAutoNum type="arabicParenR"/>
              <a:tabLst>
                <a:tab pos="127762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построение взаимодействия в форме сотрудничества и установления партнёрских отношений с родителями (законными представителями) детей младенческого, раннего и дошкольного возраста для решения образовательных задач;</a:t>
            </a:r>
            <a:endParaRPr lang="ru-RU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1" algn="just">
              <a:spcBef>
                <a:spcPts val="300"/>
              </a:spcBef>
              <a:buSzPts val="1200"/>
              <a:buFont typeface="Times New Roman" panose="02020603050405020304" pitchFamily="18" charset="0"/>
              <a:buAutoNum type="arabicParenR"/>
              <a:tabLst>
                <a:tab pos="127762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вовлечение</a:t>
            </a:r>
            <a:r>
              <a:rPr lang="ru-RU" spc="-4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родителей</a:t>
            </a:r>
            <a:r>
              <a:rPr lang="ru-RU" spc="-2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(законных</a:t>
            </a:r>
            <a:r>
              <a:rPr lang="ru-RU" spc="-2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представителей)</a:t>
            </a:r>
            <a:r>
              <a:rPr lang="ru-RU" spc="-2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ru-RU" spc="-3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образовательный</a:t>
            </a:r>
            <a:r>
              <a:rPr lang="ru-RU" spc="-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процесс.</a:t>
            </a:r>
            <a:endParaRPr lang="ru-RU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55424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080120"/>
          </a:xfrm>
        </p:spPr>
        <p:txBody>
          <a:bodyPr>
            <a:noAutofit/>
          </a:bodyPr>
          <a:lstStyle/>
          <a:p>
            <a:r>
              <a:rPr lang="ru-RU" sz="1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Деятельность </a:t>
            </a:r>
            <a:r>
              <a:rPr lang="ru-RU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педагогического коллектива ДОУ по построению </a:t>
            </a:r>
            <a:r>
              <a:rPr lang="ru-RU" sz="1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ru-RU" sz="1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взаимодействия </a:t>
            </a:r>
            <a:r>
              <a:rPr lang="ru-RU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родителями (законными представителями) </a:t>
            </a:r>
            <a:r>
              <a:rPr lang="ru-RU" sz="1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обучающихся </a:t>
            </a:r>
            <a:r>
              <a:rPr lang="ru-RU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осуществляется по нескольким </a:t>
            </a:r>
            <a:r>
              <a:rPr lang="ru-RU" sz="1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направлениям</a:t>
            </a:r>
            <a:r>
              <a:rPr lang="ru-RU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br>
              <a:rPr lang="ru-RU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43608" y="1844674"/>
            <a:ext cx="6984776" cy="46086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78475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92696"/>
            <a:ext cx="8219256" cy="5760640"/>
          </a:xfrm>
        </p:spPr>
        <p:txBody>
          <a:bodyPr>
            <a:normAutofit/>
          </a:bodyPr>
          <a:lstStyle/>
          <a:p>
            <a:pPr marL="1001395" marR="804545" indent="0" algn="ctr">
              <a:buNone/>
            </a:pP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Развивающая</a:t>
            </a:r>
            <a:r>
              <a:rPr lang="ru-RU" sz="2400" b="1" spc="-5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предметно-пространственная</a:t>
            </a:r>
            <a:r>
              <a:rPr lang="ru-RU" sz="2400" b="1" spc="-5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spc="-1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среда</a:t>
            </a:r>
            <a:endParaRPr lang="ru-RU" sz="24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37870" marR="196215" indent="359410" algn="just">
              <a:spcBef>
                <a:spcPts val="900"/>
              </a:spcBef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Развивающая предметно-пространственная среда (далее - РППС) рассматривается как часть образовательной среды и фактор, обогащающий развитие детей. РППС ДОУ выступает основой для разнообразной, разносторонне развивающей, содержательной и привлекательной для каждого ребёнка деятельности.</a:t>
            </a:r>
          </a:p>
          <a:p>
            <a:pPr marL="1097280" indent="359410">
              <a:spcBef>
                <a:spcPts val="915"/>
              </a:spcBef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РППС</a:t>
            </a:r>
            <a:r>
              <a:rPr lang="ru-RU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включает: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199390" lvl="0">
              <a:lnSpc>
                <a:spcPct val="92000"/>
              </a:lnSpc>
              <a:spcBef>
                <a:spcPts val="675"/>
              </a:spcBef>
              <a:buSzPts val="1200"/>
              <a:buFont typeface="Courier New" panose="02070309020205020404" pitchFamily="49" charset="0"/>
              <a:buChar char="o"/>
              <a:tabLst>
                <a:tab pos="917575" algn="l"/>
                <a:tab pos="2228850" algn="l"/>
                <a:tab pos="3429000" algn="l"/>
                <a:tab pos="4450715" algn="l"/>
                <a:tab pos="5093970" algn="l"/>
                <a:tab pos="6069965" algn="l"/>
              </a:tabLst>
            </a:pPr>
            <a:r>
              <a:rPr lang="ru-RU" spc="-10" dirty="0">
                <a:latin typeface="Times New Roman" panose="02020603050405020304" pitchFamily="18" charset="0"/>
                <a:ea typeface="Courier New" panose="02070309020205020404" pitchFamily="49" charset="0"/>
              </a:rPr>
              <a:t>организованное</a:t>
            </a:r>
            <a:r>
              <a:rPr lang="ru-RU" dirty="0">
                <a:latin typeface="Times New Roman" panose="02020603050405020304" pitchFamily="18" charset="0"/>
                <a:ea typeface="Courier New" panose="02070309020205020404" pitchFamily="49" charset="0"/>
              </a:rPr>
              <a:t>	</a:t>
            </a:r>
            <a:r>
              <a:rPr lang="ru-RU" spc="-10" dirty="0">
                <a:latin typeface="Times New Roman" panose="02020603050405020304" pitchFamily="18" charset="0"/>
                <a:ea typeface="Courier New" panose="02070309020205020404" pitchFamily="49" charset="0"/>
              </a:rPr>
              <a:t>пространство:</a:t>
            </a:r>
            <a:r>
              <a:rPr lang="ru-RU" dirty="0">
                <a:latin typeface="Times New Roman" panose="02020603050405020304" pitchFamily="18" charset="0"/>
                <a:ea typeface="Courier New" panose="02070309020205020404" pitchFamily="49" charset="0"/>
              </a:rPr>
              <a:t>	</a:t>
            </a:r>
            <a:r>
              <a:rPr lang="ru-RU" spc="-10" dirty="0">
                <a:latin typeface="Times New Roman" panose="02020603050405020304" pitchFamily="18" charset="0"/>
                <a:ea typeface="Courier New" panose="02070309020205020404" pitchFamily="49" charset="0"/>
              </a:rPr>
              <a:t>территория</a:t>
            </a:r>
            <a:r>
              <a:rPr lang="ru-RU" dirty="0">
                <a:latin typeface="Times New Roman" panose="02020603050405020304" pitchFamily="18" charset="0"/>
                <a:ea typeface="Courier New" panose="02070309020205020404" pitchFamily="49" charset="0"/>
              </a:rPr>
              <a:t>	</a:t>
            </a:r>
            <a:r>
              <a:rPr lang="ru-RU" spc="-20" dirty="0">
                <a:latin typeface="Times New Roman" panose="02020603050405020304" pitchFamily="18" charset="0"/>
                <a:ea typeface="Courier New" panose="02070309020205020404" pitchFamily="49" charset="0"/>
              </a:rPr>
              <a:t>ДОУ,</a:t>
            </a:r>
            <a:r>
              <a:rPr lang="ru-RU" dirty="0">
                <a:latin typeface="Times New Roman" panose="02020603050405020304" pitchFamily="18" charset="0"/>
                <a:ea typeface="Courier New" panose="02070309020205020404" pitchFamily="49" charset="0"/>
              </a:rPr>
              <a:t>	</a:t>
            </a:r>
            <a:r>
              <a:rPr lang="ru-RU" spc="-10" dirty="0">
                <a:latin typeface="Times New Roman" panose="02020603050405020304" pitchFamily="18" charset="0"/>
                <a:ea typeface="Courier New" panose="02070309020205020404" pitchFamily="49" charset="0"/>
              </a:rPr>
              <a:t>групповые</a:t>
            </a:r>
            <a:r>
              <a:rPr lang="ru-RU" dirty="0">
                <a:latin typeface="Times New Roman" panose="02020603050405020304" pitchFamily="18" charset="0"/>
                <a:ea typeface="Courier New" panose="02070309020205020404" pitchFamily="49" charset="0"/>
              </a:rPr>
              <a:t>	</a:t>
            </a:r>
            <a:r>
              <a:rPr lang="ru-RU" spc="-10" dirty="0">
                <a:latin typeface="Times New Roman" panose="02020603050405020304" pitchFamily="18" charset="0"/>
                <a:ea typeface="Courier New" panose="02070309020205020404" pitchFamily="49" charset="0"/>
              </a:rPr>
              <a:t>комнаты, </a:t>
            </a:r>
            <a:r>
              <a:rPr lang="ru-RU" dirty="0">
                <a:latin typeface="Times New Roman" panose="02020603050405020304" pitchFamily="18" charset="0"/>
                <a:ea typeface="Courier New" panose="02070309020205020404" pitchFamily="49" charset="0"/>
              </a:rPr>
              <a:t>специализированные, технологические, административные и иные помещения,</a:t>
            </a:r>
            <a:endParaRPr lang="ru-RU" sz="1600" dirty="0">
              <a:latin typeface="Times New Roman" panose="02020603050405020304" pitchFamily="18" charset="0"/>
              <a:ea typeface="Courier New" panose="02070309020205020404" pitchFamily="49" charset="0"/>
            </a:endParaRPr>
          </a:p>
          <a:p>
            <a:pPr marR="196850" lvl="0">
              <a:lnSpc>
                <a:spcPct val="92000"/>
              </a:lnSpc>
              <a:spcBef>
                <a:spcPts val="690"/>
              </a:spcBef>
              <a:buSzPts val="1200"/>
              <a:buFont typeface="Courier New" panose="02070309020205020404" pitchFamily="49" charset="0"/>
              <a:buChar char="o"/>
              <a:tabLst>
                <a:tab pos="917575" algn="l"/>
              </a:tabLst>
            </a:pPr>
            <a:r>
              <a:rPr lang="ru-RU" dirty="0">
                <a:latin typeface="Times New Roman" panose="02020603050405020304" pitchFamily="18" charset="0"/>
                <a:ea typeface="Courier New" panose="02070309020205020404" pitchFamily="49" charset="0"/>
              </a:rPr>
              <a:t>материалы, оборудование, электронные образовательные ресурсы и средства обучения и воспитания, охраны и укрепления здоровья детей дошкольного возраста,</a:t>
            </a:r>
            <a:endParaRPr lang="ru-RU" sz="1600" dirty="0">
              <a:latin typeface="Times New Roman" panose="02020603050405020304" pitchFamily="18" charset="0"/>
              <a:ea typeface="Courier New" panose="02070309020205020404" pitchFamily="49" charset="0"/>
            </a:endParaRPr>
          </a:p>
          <a:p>
            <a:pPr lvl="0">
              <a:spcBef>
                <a:spcPts val="620"/>
              </a:spcBef>
              <a:buSzPts val="1200"/>
              <a:buFont typeface="Courier New" panose="02070309020205020404" pitchFamily="49" charset="0"/>
              <a:buChar char="o"/>
              <a:tabLst>
                <a:tab pos="917575" algn="l"/>
              </a:tabLst>
            </a:pPr>
            <a:r>
              <a:rPr lang="ru-RU" dirty="0">
                <a:latin typeface="Times New Roman" panose="02020603050405020304" pitchFamily="18" charset="0"/>
                <a:ea typeface="Courier New" panose="02070309020205020404" pitchFamily="49" charset="0"/>
              </a:rPr>
              <a:t>материалы</a:t>
            </a:r>
            <a:r>
              <a:rPr lang="ru-RU" spc="-35" dirty="0"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Courier New" panose="02070309020205020404" pitchFamily="49" charset="0"/>
              </a:rPr>
              <a:t>для</a:t>
            </a:r>
            <a:r>
              <a:rPr lang="ru-RU" spc="-20" dirty="0"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Courier New" panose="02070309020205020404" pitchFamily="49" charset="0"/>
              </a:rPr>
              <a:t>организации</a:t>
            </a:r>
            <a:r>
              <a:rPr lang="ru-RU" spc="-25" dirty="0"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Courier New" panose="02070309020205020404" pitchFamily="49" charset="0"/>
              </a:rPr>
              <a:t>самостоятельной</a:t>
            </a:r>
            <a:r>
              <a:rPr lang="ru-RU" spc="-30" dirty="0"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Courier New" panose="02070309020205020404" pitchFamily="49" charset="0"/>
              </a:rPr>
              <a:t>творческой</a:t>
            </a:r>
            <a:r>
              <a:rPr lang="ru-RU" spc="-20" dirty="0"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Courier New" panose="02070309020205020404" pitchFamily="49" charset="0"/>
              </a:rPr>
              <a:t>деятельности</a:t>
            </a:r>
            <a:r>
              <a:rPr lang="ru-RU" spc="-20" dirty="0"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spc="-10" dirty="0">
                <a:latin typeface="Times New Roman" panose="02020603050405020304" pitchFamily="18" charset="0"/>
                <a:ea typeface="Courier New" panose="02070309020205020404" pitchFamily="49" charset="0"/>
              </a:rPr>
              <a:t>детей.</a:t>
            </a:r>
            <a:endParaRPr lang="ru-RU" sz="1600" dirty="0">
              <a:latin typeface="Times New Roman" panose="02020603050405020304" pitchFamily="18" charset="0"/>
              <a:ea typeface="Courier New" panose="02070309020205020404" pitchFamily="49" charset="0"/>
            </a:endParaRPr>
          </a:p>
          <a:p>
            <a:pPr marL="737870" marR="195580" indent="359410">
              <a:spcBef>
                <a:spcPts val="500"/>
              </a:spcBef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РППС представлена в виде </a:t>
            </a:r>
            <a:r>
              <a:rPr lang="ru-RU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Центров детской активности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которые обеспечивают все виды детской деятельности. В них организуется образовательная деятельность.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900274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718" y="697368"/>
            <a:ext cx="8229600" cy="490066"/>
          </a:xfrm>
        </p:spPr>
        <p:txBody>
          <a:bodyPr>
            <a:normAutofit/>
          </a:bodyPr>
          <a:lstStyle/>
          <a:p>
            <a:r>
              <a:rPr lang="ru-RU" sz="2400" b="1" spc="-4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                                      Режим</a:t>
            </a:r>
            <a:r>
              <a:rPr lang="ru-RU" sz="2400" b="1" spc="-145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ru-RU" sz="2400" b="1" dirty="0">
                <a:solidFill>
                  <a:srgbClr val="FF0000"/>
                </a:solidFill>
                <a:latin typeface="Times New Roman"/>
                <a:cs typeface="Times New Roman"/>
              </a:rPr>
              <a:t>работы</a:t>
            </a:r>
            <a:r>
              <a:rPr lang="ru-RU" sz="2400" b="1" spc="-15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ru-RU" sz="2400" b="1" spc="-50" dirty="0">
                <a:solidFill>
                  <a:srgbClr val="FF0000"/>
                </a:solidFill>
                <a:latin typeface="Times New Roman"/>
                <a:cs typeface="Times New Roman"/>
              </a:rPr>
              <a:t>ДОУ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4718" y="1196752"/>
            <a:ext cx="8229600" cy="2376263"/>
          </a:xfrm>
        </p:spPr>
        <p:txBody>
          <a:bodyPr>
            <a:normAutofit/>
          </a:bodyPr>
          <a:lstStyle/>
          <a:p>
            <a:pPr marL="469900" marR="275590" indent="-457200" algn="just">
              <a:spcBef>
                <a:spcPts val="90"/>
              </a:spcBef>
              <a:buSzPct val="85000"/>
              <a:tabLst>
                <a:tab pos="350520" algn="l"/>
                <a:tab pos="351155" algn="l"/>
              </a:tabLst>
            </a:pPr>
            <a:r>
              <a:rPr lang="ru-RU" sz="1600" dirty="0">
                <a:latin typeface="Times New Roman"/>
                <a:cs typeface="Times New Roman"/>
              </a:rPr>
              <a:t>составляет</a:t>
            </a:r>
            <a:r>
              <a:rPr lang="ru-RU" sz="1600" spc="65" dirty="0">
                <a:latin typeface="Times New Roman"/>
                <a:cs typeface="Times New Roman"/>
              </a:rPr>
              <a:t> </a:t>
            </a:r>
            <a:r>
              <a:rPr lang="ru-RU" sz="1600" b="1" spc="-5" dirty="0">
                <a:latin typeface="Times New Roman"/>
                <a:cs typeface="Times New Roman"/>
              </a:rPr>
              <a:t>5-дневную</a:t>
            </a:r>
            <a:r>
              <a:rPr lang="ru-RU" sz="1600" b="1" spc="-60" dirty="0">
                <a:latin typeface="Times New Roman"/>
                <a:cs typeface="Times New Roman"/>
              </a:rPr>
              <a:t> </a:t>
            </a:r>
            <a:r>
              <a:rPr lang="ru-RU" sz="1600" b="1" spc="-15" dirty="0">
                <a:latin typeface="Times New Roman"/>
                <a:cs typeface="Times New Roman"/>
              </a:rPr>
              <a:t>рабочую</a:t>
            </a:r>
            <a:r>
              <a:rPr lang="ru-RU" sz="1600" b="1" spc="-60" dirty="0">
                <a:latin typeface="Times New Roman"/>
                <a:cs typeface="Times New Roman"/>
              </a:rPr>
              <a:t> </a:t>
            </a:r>
            <a:r>
              <a:rPr lang="ru-RU" sz="1600" b="1" spc="-10" dirty="0">
                <a:latin typeface="Times New Roman"/>
                <a:cs typeface="Times New Roman"/>
              </a:rPr>
              <a:t>неделю</a:t>
            </a:r>
            <a:r>
              <a:rPr lang="ru-RU" sz="1600" spc="-10" dirty="0">
                <a:latin typeface="Times New Roman"/>
                <a:cs typeface="Times New Roman"/>
              </a:rPr>
              <a:t>,</a:t>
            </a:r>
            <a:r>
              <a:rPr lang="ru-RU" sz="1600" spc="-30" dirty="0">
                <a:latin typeface="Times New Roman"/>
                <a:cs typeface="Times New Roman"/>
              </a:rPr>
              <a:t> </a:t>
            </a:r>
            <a:r>
              <a:rPr lang="ru-RU" sz="1600" spc="-10" dirty="0">
                <a:latin typeface="Times New Roman"/>
                <a:cs typeface="Times New Roman"/>
              </a:rPr>
              <a:t>длительность</a:t>
            </a:r>
            <a:r>
              <a:rPr lang="ru-RU" sz="1600" spc="120" dirty="0">
                <a:latin typeface="Times New Roman"/>
                <a:cs typeface="Times New Roman"/>
              </a:rPr>
              <a:t> </a:t>
            </a:r>
            <a:r>
              <a:rPr lang="ru-RU" sz="1600" spc="-10" dirty="0">
                <a:latin typeface="Times New Roman"/>
                <a:cs typeface="Times New Roman"/>
              </a:rPr>
              <a:t>определяется</a:t>
            </a:r>
            <a:r>
              <a:rPr lang="ru-RU" sz="1600" spc="65" dirty="0">
                <a:latin typeface="Times New Roman"/>
                <a:cs typeface="Times New Roman"/>
              </a:rPr>
              <a:t> </a:t>
            </a:r>
            <a:r>
              <a:rPr lang="ru-RU" sz="1600" spc="-5" dirty="0">
                <a:latin typeface="Times New Roman"/>
                <a:cs typeface="Times New Roman"/>
              </a:rPr>
              <a:t>в </a:t>
            </a:r>
            <a:r>
              <a:rPr lang="ru-RU" sz="1600" spc="-484" dirty="0">
                <a:latin typeface="Times New Roman"/>
                <a:cs typeface="Times New Roman"/>
              </a:rPr>
              <a:t> </a:t>
            </a:r>
            <a:r>
              <a:rPr lang="ru-RU" sz="1600" spc="-10" dirty="0">
                <a:latin typeface="Times New Roman"/>
                <a:cs typeface="Times New Roman"/>
              </a:rPr>
              <a:t>нём</a:t>
            </a:r>
            <a:r>
              <a:rPr lang="ru-RU" sz="1600" spc="15" dirty="0">
                <a:latin typeface="Times New Roman"/>
                <a:cs typeface="Times New Roman"/>
              </a:rPr>
              <a:t> </a:t>
            </a:r>
            <a:r>
              <a:rPr lang="ru-RU" sz="1600" spc="-5" dirty="0">
                <a:latin typeface="Times New Roman"/>
                <a:cs typeface="Times New Roman"/>
              </a:rPr>
              <a:t>12-часовым</a:t>
            </a:r>
            <a:r>
              <a:rPr lang="ru-RU" sz="1600" spc="-50" dirty="0">
                <a:latin typeface="Times New Roman"/>
                <a:cs typeface="Times New Roman"/>
              </a:rPr>
              <a:t> </a:t>
            </a:r>
            <a:r>
              <a:rPr lang="ru-RU" sz="1600" spc="-10" dirty="0">
                <a:latin typeface="Times New Roman"/>
                <a:cs typeface="Times New Roman"/>
              </a:rPr>
              <a:t>пребыванием</a:t>
            </a:r>
            <a:r>
              <a:rPr lang="ru-RU" sz="1600" spc="45" dirty="0">
                <a:latin typeface="Times New Roman"/>
                <a:cs typeface="Times New Roman"/>
              </a:rPr>
              <a:t> </a:t>
            </a:r>
            <a:r>
              <a:rPr lang="ru-RU" sz="1600" b="1" spc="-5" dirty="0">
                <a:latin typeface="Times New Roman"/>
                <a:cs typeface="Times New Roman"/>
              </a:rPr>
              <a:t>с</a:t>
            </a:r>
            <a:r>
              <a:rPr lang="ru-RU" sz="1600" b="1" spc="-25" dirty="0">
                <a:latin typeface="Times New Roman"/>
                <a:cs typeface="Times New Roman"/>
              </a:rPr>
              <a:t> </a:t>
            </a:r>
            <a:r>
              <a:rPr lang="ru-RU" sz="1600" b="1" dirty="0">
                <a:latin typeface="Times New Roman"/>
                <a:cs typeface="Times New Roman"/>
              </a:rPr>
              <a:t>7.00</a:t>
            </a:r>
            <a:r>
              <a:rPr lang="ru-RU" sz="1600" b="1" spc="-25" dirty="0">
                <a:latin typeface="Times New Roman"/>
                <a:cs typeface="Times New Roman"/>
              </a:rPr>
              <a:t> </a:t>
            </a:r>
            <a:r>
              <a:rPr lang="ru-RU" sz="1600" b="1" spc="-5" dirty="0">
                <a:latin typeface="Times New Roman"/>
                <a:cs typeface="Times New Roman"/>
              </a:rPr>
              <a:t>до</a:t>
            </a:r>
            <a:r>
              <a:rPr lang="ru-RU" sz="1600" b="1" spc="-10" dirty="0">
                <a:latin typeface="Times New Roman"/>
                <a:cs typeface="Times New Roman"/>
              </a:rPr>
              <a:t> </a:t>
            </a:r>
            <a:r>
              <a:rPr lang="ru-RU" sz="1600" b="1" dirty="0">
                <a:latin typeface="Times New Roman"/>
                <a:cs typeface="Times New Roman"/>
              </a:rPr>
              <a:t>19.00</a:t>
            </a:r>
            <a:r>
              <a:rPr lang="ru-RU" sz="1600" b="1" spc="-50" dirty="0">
                <a:latin typeface="Times New Roman"/>
                <a:cs typeface="Times New Roman"/>
              </a:rPr>
              <a:t> </a:t>
            </a:r>
            <a:r>
              <a:rPr lang="ru-RU" sz="1600" b="1" spc="-10" dirty="0" smtClean="0">
                <a:latin typeface="Times New Roman"/>
                <a:cs typeface="Times New Roman"/>
              </a:rPr>
              <a:t>часов</a:t>
            </a:r>
          </a:p>
          <a:p>
            <a:pPr marL="469900" marR="275590" indent="-457200" algn="just">
              <a:spcBef>
                <a:spcPts val="90"/>
              </a:spcBef>
              <a:buSzPct val="85000"/>
              <a:tabLst>
                <a:tab pos="350520" algn="l"/>
                <a:tab pos="351155" algn="l"/>
              </a:tabLst>
            </a:pPr>
            <a:r>
              <a:rPr lang="ru-RU" sz="1600" spc="-10" dirty="0" smtClean="0">
                <a:latin typeface="Times New Roman"/>
                <a:cs typeface="Times New Roman"/>
              </a:rPr>
              <a:t>В</a:t>
            </a:r>
            <a:r>
              <a:rPr lang="ru-RU" sz="1600" spc="15" dirty="0" smtClean="0">
                <a:latin typeface="Times New Roman"/>
                <a:cs typeface="Times New Roman"/>
              </a:rPr>
              <a:t> </a:t>
            </a:r>
            <a:r>
              <a:rPr lang="ru-RU" sz="1600" spc="-60" dirty="0">
                <a:latin typeface="Times New Roman"/>
                <a:cs typeface="Times New Roman"/>
              </a:rPr>
              <a:t>ДОУ</a:t>
            </a:r>
            <a:r>
              <a:rPr lang="ru-RU" sz="1600" spc="-90" dirty="0">
                <a:latin typeface="Times New Roman"/>
                <a:cs typeface="Times New Roman"/>
              </a:rPr>
              <a:t> </a:t>
            </a:r>
            <a:r>
              <a:rPr lang="ru-RU" sz="1600" dirty="0">
                <a:latin typeface="Times New Roman"/>
                <a:cs typeface="Times New Roman"/>
              </a:rPr>
              <a:t>составлен</a:t>
            </a:r>
            <a:r>
              <a:rPr lang="ru-RU" sz="1600" spc="100" dirty="0">
                <a:latin typeface="Times New Roman"/>
                <a:cs typeface="Times New Roman"/>
              </a:rPr>
              <a:t> </a:t>
            </a:r>
            <a:r>
              <a:rPr lang="ru-RU" sz="1600" spc="-15" dirty="0">
                <a:latin typeface="Times New Roman"/>
                <a:cs typeface="Times New Roman"/>
              </a:rPr>
              <a:t>гибкий</a:t>
            </a:r>
            <a:r>
              <a:rPr lang="ru-RU" sz="1600" spc="40" dirty="0">
                <a:latin typeface="Times New Roman"/>
                <a:cs typeface="Times New Roman"/>
              </a:rPr>
              <a:t> </a:t>
            </a:r>
            <a:r>
              <a:rPr lang="ru-RU" sz="1600" spc="-10" dirty="0">
                <a:latin typeface="Times New Roman"/>
                <a:cs typeface="Times New Roman"/>
              </a:rPr>
              <a:t>режим</a:t>
            </a:r>
            <a:r>
              <a:rPr lang="ru-RU" sz="1600" spc="45" dirty="0">
                <a:latin typeface="Times New Roman"/>
                <a:cs typeface="Times New Roman"/>
              </a:rPr>
              <a:t> </a:t>
            </a:r>
            <a:r>
              <a:rPr lang="ru-RU" sz="1600" spc="-5" dirty="0">
                <a:latin typeface="Times New Roman"/>
                <a:cs typeface="Times New Roman"/>
              </a:rPr>
              <a:t>деятельности</a:t>
            </a:r>
            <a:r>
              <a:rPr lang="ru-RU" sz="1600" spc="114" dirty="0">
                <a:latin typeface="Times New Roman"/>
                <a:cs typeface="Times New Roman"/>
              </a:rPr>
              <a:t> </a:t>
            </a:r>
            <a:r>
              <a:rPr lang="ru-RU" sz="1600" spc="-5" dirty="0">
                <a:latin typeface="Times New Roman"/>
                <a:cs typeface="Times New Roman"/>
              </a:rPr>
              <a:t>с</a:t>
            </a:r>
            <a:r>
              <a:rPr lang="ru-RU" sz="1600" spc="10" dirty="0">
                <a:latin typeface="Times New Roman"/>
                <a:cs typeface="Times New Roman"/>
              </a:rPr>
              <a:t> </a:t>
            </a:r>
            <a:r>
              <a:rPr lang="ru-RU" sz="1600" spc="-5" dirty="0">
                <a:latin typeface="Times New Roman"/>
                <a:cs typeface="Times New Roman"/>
              </a:rPr>
              <a:t>детьми</a:t>
            </a:r>
            <a:r>
              <a:rPr lang="ru-RU" sz="1600" spc="-10" dirty="0">
                <a:latin typeface="Times New Roman"/>
                <a:cs typeface="Times New Roman"/>
              </a:rPr>
              <a:t> (на</a:t>
            </a:r>
            <a:r>
              <a:rPr lang="ru-RU" sz="1600" spc="35" dirty="0">
                <a:latin typeface="Times New Roman"/>
                <a:cs typeface="Times New Roman"/>
              </a:rPr>
              <a:t> </a:t>
            </a:r>
            <a:r>
              <a:rPr lang="ru-RU" sz="1600" spc="-10" dirty="0">
                <a:latin typeface="Times New Roman"/>
                <a:cs typeface="Times New Roman"/>
              </a:rPr>
              <a:t>тёплый</a:t>
            </a:r>
            <a:r>
              <a:rPr lang="ru-RU" sz="1600" spc="60" dirty="0">
                <a:latin typeface="Times New Roman"/>
                <a:cs typeface="Times New Roman"/>
              </a:rPr>
              <a:t> </a:t>
            </a:r>
            <a:r>
              <a:rPr lang="ru-RU" sz="1600" spc="-5" dirty="0">
                <a:latin typeface="Times New Roman"/>
                <a:cs typeface="Times New Roman"/>
              </a:rPr>
              <a:t>– </a:t>
            </a:r>
            <a:r>
              <a:rPr lang="ru-RU" sz="1600" dirty="0">
                <a:latin typeface="Times New Roman"/>
                <a:cs typeface="Times New Roman"/>
              </a:rPr>
              <a:t> </a:t>
            </a:r>
            <a:r>
              <a:rPr lang="ru-RU" sz="1600" spc="-50" dirty="0">
                <a:latin typeface="Times New Roman"/>
                <a:cs typeface="Times New Roman"/>
              </a:rPr>
              <a:t>холодный</a:t>
            </a:r>
            <a:r>
              <a:rPr lang="ru-RU" sz="1600" spc="70" dirty="0">
                <a:latin typeface="Times New Roman"/>
                <a:cs typeface="Times New Roman"/>
              </a:rPr>
              <a:t> </a:t>
            </a:r>
            <a:r>
              <a:rPr lang="ru-RU" sz="1600" spc="-15" dirty="0">
                <a:latin typeface="Times New Roman"/>
                <a:cs typeface="Times New Roman"/>
              </a:rPr>
              <a:t>период</a:t>
            </a:r>
            <a:r>
              <a:rPr lang="ru-RU" sz="1600" spc="-50" dirty="0">
                <a:latin typeface="Times New Roman"/>
                <a:cs typeface="Times New Roman"/>
              </a:rPr>
              <a:t> </a:t>
            </a:r>
            <a:r>
              <a:rPr lang="ru-RU" sz="1600" spc="-5" dirty="0">
                <a:latin typeface="Times New Roman"/>
                <a:cs typeface="Times New Roman"/>
              </a:rPr>
              <a:t>времени</a:t>
            </a:r>
            <a:r>
              <a:rPr lang="ru-RU" sz="1600" dirty="0">
                <a:latin typeface="Times New Roman"/>
                <a:cs typeface="Times New Roman"/>
              </a:rPr>
              <a:t> </a:t>
            </a:r>
            <a:r>
              <a:rPr lang="ru-RU" sz="1600" spc="-40" dirty="0">
                <a:latin typeface="Times New Roman"/>
                <a:cs typeface="Times New Roman"/>
              </a:rPr>
              <a:t>года,</a:t>
            </a:r>
            <a:r>
              <a:rPr lang="ru-RU" sz="1600" spc="-15" dirty="0">
                <a:latin typeface="Times New Roman"/>
                <a:cs typeface="Times New Roman"/>
              </a:rPr>
              <a:t> </a:t>
            </a:r>
            <a:r>
              <a:rPr lang="ru-RU" sz="1600" spc="-10" dirty="0">
                <a:latin typeface="Times New Roman"/>
                <a:cs typeface="Times New Roman"/>
              </a:rPr>
              <a:t>адаптационный,</a:t>
            </a:r>
            <a:r>
              <a:rPr lang="ru-RU" sz="1600" spc="160" dirty="0">
                <a:latin typeface="Times New Roman"/>
                <a:cs typeface="Times New Roman"/>
              </a:rPr>
              <a:t> </a:t>
            </a:r>
            <a:r>
              <a:rPr lang="ru-RU" sz="1600" spc="-10" dirty="0">
                <a:latin typeface="Times New Roman"/>
                <a:cs typeface="Times New Roman"/>
              </a:rPr>
              <a:t>режим</a:t>
            </a:r>
            <a:r>
              <a:rPr lang="ru-RU" sz="1600" spc="50" dirty="0">
                <a:latin typeface="Times New Roman"/>
                <a:cs typeface="Times New Roman"/>
              </a:rPr>
              <a:t> </a:t>
            </a:r>
            <a:r>
              <a:rPr lang="ru-RU" sz="1600" spc="-15" dirty="0">
                <a:latin typeface="Times New Roman"/>
                <a:cs typeface="Times New Roman"/>
              </a:rPr>
              <a:t>двигательной </a:t>
            </a:r>
            <a:r>
              <a:rPr lang="ru-RU" sz="1600" spc="-484" dirty="0">
                <a:latin typeface="Times New Roman"/>
                <a:cs typeface="Times New Roman"/>
              </a:rPr>
              <a:t> </a:t>
            </a:r>
            <a:r>
              <a:rPr lang="ru-RU" sz="1600" spc="-10" dirty="0">
                <a:latin typeface="Times New Roman"/>
                <a:cs typeface="Times New Roman"/>
              </a:rPr>
              <a:t>активности,</a:t>
            </a:r>
            <a:r>
              <a:rPr lang="ru-RU" sz="1600" spc="125" dirty="0">
                <a:latin typeface="Times New Roman"/>
                <a:cs typeface="Times New Roman"/>
              </a:rPr>
              <a:t> </a:t>
            </a:r>
            <a:r>
              <a:rPr lang="ru-RU" sz="1600" spc="-10" dirty="0">
                <a:latin typeface="Times New Roman"/>
                <a:cs typeface="Times New Roman"/>
              </a:rPr>
              <a:t>оздоровительные</a:t>
            </a:r>
            <a:r>
              <a:rPr lang="ru-RU" sz="1600" spc="70" dirty="0">
                <a:latin typeface="Times New Roman"/>
                <a:cs typeface="Times New Roman"/>
              </a:rPr>
              <a:t> </a:t>
            </a:r>
            <a:r>
              <a:rPr lang="ru-RU" sz="1600" spc="-5" dirty="0">
                <a:latin typeface="Times New Roman"/>
                <a:cs typeface="Times New Roman"/>
              </a:rPr>
              <a:t>режимы,</a:t>
            </a:r>
            <a:r>
              <a:rPr lang="ru-RU" sz="1600" spc="40" dirty="0">
                <a:latin typeface="Times New Roman"/>
                <a:cs typeface="Times New Roman"/>
              </a:rPr>
              <a:t> </a:t>
            </a:r>
            <a:r>
              <a:rPr lang="ru-RU" sz="1600" spc="-5" dirty="0">
                <a:latin typeface="Times New Roman"/>
                <a:cs typeface="Times New Roman"/>
              </a:rPr>
              <a:t>а</a:t>
            </a:r>
            <a:r>
              <a:rPr lang="ru-RU" sz="1600" spc="5" dirty="0">
                <a:latin typeface="Times New Roman"/>
                <a:cs typeface="Times New Roman"/>
              </a:rPr>
              <a:t> </a:t>
            </a:r>
            <a:r>
              <a:rPr lang="ru-RU" sz="1600" spc="-10" dirty="0">
                <a:latin typeface="Times New Roman"/>
                <a:cs typeface="Times New Roman"/>
              </a:rPr>
              <a:t>также</a:t>
            </a:r>
            <a:r>
              <a:rPr lang="ru-RU" sz="1600" spc="25" dirty="0">
                <a:latin typeface="Times New Roman"/>
                <a:cs typeface="Times New Roman"/>
              </a:rPr>
              <a:t> </a:t>
            </a:r>
            <a:r>
              <a:rPr lang="ru-RU" sz="1600" spc="-5" dirty="0">
                <a:latin typeface="Times New Roman"/>
                <a:cs typeface="Times New Roman"/>
              </a:rPr>
              <a:t>режимы</a:t>
            </a:r>
            <a:r>
              <a:rPr lang="ru-RU" sz="1600" spc="45" dirty="0">
                <a:latin typeface="Times New Roman"/>
                <a:cs typeface="Times New Roman"/>
              </a:rPr>
              <a:t> </a:t>
            </a:r>
            <a:r>
              <a:rPr lang="ru-RU" sz="1600" spc="-10" dirty="0">
                <a:latin typeface="Times New Roman"/>
                <a:cs typeface="Times New Roman"/>
              </a:rPr>
              <a:t>по</a:t>
            </a:r>
            <a:r>
              <a:rPr lang="ru-RU" sz="1600" spc="15" dirty="0">
                <a:latin typeface="Times New Roman"/>
                <a:cs typeface="Times New Roman"/>
              </a:rPr>
              <a:t> </a:t>
            </a:r>
            <a:r>
              <a:rPr lang="ru-RU" sz="1600" dirty="0">
                <a:latin typeface="Times New Roman"/>
                <a:cs typeface="Times New Roman"/>
              </a:rPr>
              <a:t>всем </a:t>
            </a:r>
            <a:r>
              <a:rPr lang="ru-RU" sz="1600" spc="5" dirty="0">
                <a:latin typeface="Times New Roman"/>
                <a:cs typeface="Times New Roman"/>
              </a:rPr>
              <a:t> </a:t>
            </a:r>
            <a:r>
              <a:rPr lang="ru-RU" sz="1600" spc="-10" dirty="0">
                <a:latin typeface="Times New Roman"/>
                <a:cs typeface="Times New Roman"/>
              </a:rPr>
              <a:t>возрастным</a:t>
            </a:r>
            <a:r>
              <a:rPr lang="ru-RU" sz="1600" spc="20" dirty="0">
                <a:latin typeface="Times New Roman"/>
                <a:cs typeface="Times New Roman"/>
              </a:rPr>
              <a:t> </a:t>
            </a:r>
            <a:r>
              <a:rPr lang="ru-RU" sz="1600" spc="-15" dirty="0" smtClean="0">
                <a:latin typeface="Times New Roman"/>
                <a:cs typeface="Times New Roman"/>
              </a:rPr>
              <a:t>группам)</a:t>
            </a:r>
            <a:endParaRPr lang="ru-RU" sz="1600" dirty="0" smtClean="0">
              <a:latin typeface="Times New Roman"/>
              <a:cs typeface="Times New Roman"/>
            </a:endParaRPr>
          </a:p>
          <a:p>
            <a:pPr marL="469900" marR="275590" indent="-457200" algn="just">
              <a:spcBef>
                <a:spcPts val="90"/>
              </a:spcBef>
              <a:buSzPct val="85000"/>
              <a:tabLst>
                <a:tab pos="350520" algn="l"/>
                <a:tab pos="351155" algn="l"/>
              </a:tabLst>
            </a:pPr>
            <a:r>
              <a:rPr lang="ru-RU" sz="1600" spc="-5" dirty="0" smtClean="0">
                <a:latin typeface="Times New Roman"/>
                <a:cs typeface="Times New Roman"/>
              </a:rPr>
              <a:t>Разработана</a:t>
            </a:r>
            <a:r>
              <a:rPr lang="ru-RU" sz="1600" spc="-20" dirty="0" smtClean="0">
                <a:latin typeface="Times New Roman"/>
                <a:cs typeface="Times New Roman"/>
              </a:rPr>
              <a:t> </a:t>
            </a:r>
            <a:r>
              <a:rPr lang="ru-RU" sz="1600" spc="-15" dirty="0">
                <a:latin typeface="Times New Roman"/>
                <a:cs typeface="Times New Roman"/>
              </a:rPr>
              <a:t>гибкая</a:t>
            </a:r>
            <a:r>
              <a:rPr lang="ru-RU" sz="1600" spc="35" dirty="0">
                <a:latin typeface="Times New Roman"/>
                <a:cs typeface="Times New Roman"/>
              </a:rPr>
              <a:t> </a:t>
            </a:r>
            <a:r>
              <a:rPr lang="ru-RU" sz="1600" spc="-20" dirty="0">
                <a:latin typeface="Times New Roman"/>
                <a:cs typeface="Times New Roman"/>
              </a:rPr>
              <a:t>вариативная</a:t>
            </a:r>
            <a:r>
              <a:rPr lang="ru-RU" sz="1600" spc="20" dirty="0">
                <a:latin typeface="Times New Roman"/>
                <a:cs typeface="Times New Roman"/>
              </a:rPr>
              <a:t> </a:t>
            </a:r>
            <a:r>
              <a:rPr lang="ru-RU" sz="1600" spc="-10" dirty="0">
                <a:latin typeface="Times New Roman"/>
                <a:cs typeface="Times New Roman"/>
              </a:rPr>
              <a:t>сетка</a:t>
            </a:r>
            <a:r>
              <a:rPr lang="ru-RU" sz="1600" spc="20" dirty="0">
                <a:latin typeface="Times New Roman"/>
                <a:cs typeface="Times New Roman"/>
              </a:rPr>
              <a:t> </a:t>
            </a:r>
            <a:r>
              <a:rPr lang="ru-RU" sz="1600" spc="-10" dirty="0">
                <a:latin typeface="Times New Roman"/>
                <a:cs typeface="Times New Roman"/>
              </a:rPr>
              <a:t>занятий,</a:t>
            </a:r>
            <a:r>
              <a:rPr lang="ru-RU" sz="1600" spc="125" dirty="0">
                <a:latin typeface="Times New Roman"/>
                <a:cs typeface="Times New Roman"/>
              </a:rPr>
              <a:t> </a:t>
            </a:r>
            <a:r>
              <a:rPr lang="ru-RU" sz="1600" spc="-15" dirty="0">
                <a:latin typeface="Times New Roman"/>
                <a:cs typeface="Times New Roman"/>
              </a:rPr>
              <a:t>учитывающая</a:t>
            </a:r>
            <a:r>
              <a:rPr lang="ru-RU" sz="1600" spc="114" dirty="0">
                <a:latin typeface="Times New Roman"/>
                <a:cs typeface="Times New Roman"/>
              </a:rPr>
              <a:t> </a:t>
            </a:r>
            <a:r>
              <a:rPr lang="ru-RU" sz="1600" spc="-10" dirty="0">
                <a:latin typeface="Times New Roman"/>
                <a:cs typeface="Times New Roman"/>
              </a:rPr>
              <a:t>возрастные </a:t>
            </a:r>
            <a:r>
              <a:rPr lang="ru-RU" sz="1600" spc="-484" dirty="0">
                <a:latin typeface="Times New Roman"/>
                <a:cs typeface="Times New Roman"/>
              </a:rPr>
              <a:t> </a:t>
            </a:r>
            <a:r>
              <a:rPr lang="ru-RU" sz="1600" spc="-10" dirty="0">
                <a:latin typeface="Times New Roman"/>
                <a:cs typeface="Times New Roman"/>
              </a:rPr>
              <a:t>психофизиологические</a:t>
            </a:r>
            <a:r>
              <a:rPr lang="ru-RU" sz="1600" spc="65" dirty="0">
                <a:latin typeface="Times New Roman"/>
                <a:cs typeface="Times New Roman"/>
              </a:rPr>
              <a:t> </a:t>
            </a:r>
            <a:r>
              <a:rPr lang="ru-RU" sz="1600" dirty="0">
                <a:latin typeface="Times New Roman"/>
                <a:cs typeface="Times New Roman"/>
              </a:rPr>
              <a:t>особенности</a:t>
            </a:r>
            <a:r>
              <a:rPr lang="ru-RU" sz="1600" spc="70" dirty="0">
                <a:latin typeface="Times New Roman"/>
                <a:cs typeface="Times New Roman"/>
              </a:rPr>
              <a:t> </a:t>
            </a:r>
            <a:r>
              <a:rPr lang="ru-RU" sz="1600" spc="-10" dirty="0">
                <a:latin typeface="Times New Roman"/>
                <a:cs typeface="Times New Roman"/>
              </a:rPr>
              <a:t>детей,</a:t>
            </a:r>
            <a:r>
              <a:rPr lang="ru-RU" sz="1600" spc="35" dirty="0">
                <a:latin typeface="Times New Roman"/>
                <a:cs typeface="Times New Roman"/>
              </a:rPr>
              <a:t> </a:t>
            </a:r>
            <a:r>
              <a:rPr lang="ru-RU" sz="1600" spc="-10" dirty="0">
                <a:latin typeface="Times New Roman"/>
                <a:cs typeface="Times New Roman"/>
              </a:rPr>
              <a:t>их</a:t>
            </a:r>
            <a:r>
              <a:rPr lang="ru-RU" sz="1600" spc="15" dirty="0">
                <a:latin typeface="Times New Roman"/>
                <a:cs typeface="Times New Roman"/>
              </a:rPr>
              <a:t> </a:t>
            </a:r>
            <a:r>
              <a:rPr lang="ru-RU" sz="1600" spc="-5" dirty="0">
                <a:latin typeface="Times New Roman"/>
                <a:cs typeface="Times New Roman"/>
              </a:rPr>
              <a:t>интересы</a:t>
            </a:r>
            <a:r>
              <a:rPr lang="ru-RU" sz="1600" spc="140" dirty="0">
                <a:latin typeface="Times New Roman"/>
                <a:cs typeface="Times New Roman"/>
              </a:rPr>
              <a:t> </a:t>
            </a:r>
            <a:r>
              <a:rPr lang="ru-RU" sz="1600" spc="-5" dirty="0">
                <a:latin typeface="Times New Roman"/>
                <a:cs typeface="Times New Roman"/>
              </a:rPr>
              <a:t>и</a:t>
            </a:r>
            <a:r>
              <a:rPr lang="ru-RU" sz="1600" spc="15" dirty="0">
                <a:latin typeface="Times New Roman"/>
                <a:cs typeface="Times New Roman"/>
              </a:rPr>
              <a:t> </a:t>
            </a:r>
            <a:r>
              <a:rPr lang="ru-RU" sz="1600" spc="-5" dirty="0">
                <a:latin typeface="Times New Roman"/>
                <a:cs typeface="Times New Roman"/>
              </a:rPr>
              <a:t>потребности, </a:t>
            </a:r>
            <a:r>
              <a:rPr lang="ru-RU" sz="1600" dirty="0">
                <a:latin typeface="Times New Roman"/>
                <a:cs typeface="Times New Roman"/>
              </a:rPr>
              <a:t> </a:t>
            </a:r>
            <a:r>
              <a:rPr lang="ru-RU" sz="1600" spc="-10" dirty="0">
                <a:latin typeface="Times New Roman"/>
                <a:cs typeface="Times New Roman"/>
              </a:rPr>
              <a:t>обеспечивающая</a:t>
            </a:r>
            <a:r>
              <a:rPr lang="ru-RU" sz="1600" spc="-20" dirty="0">
                <a:latin typeface="Times New Roman"/>
                <a:cs typeface="Times New Roman"/>
              </a:rPr>
              <a:t> </a:t>
            </a:r>
            <a:r>
              <a:rPr lang="ru-RU" sz="1600" spc="-5" dirty="0">
                <a:latin typeface="Times New Roman"/>
                <a:cs typeface="Times New Roman"/>
              </a:rPr>
              <a:t>взаимосвязь</a:t>
            </a:r>
            <a:r>
              <a:rPr lang="ru-RU" sz="1600" spc="10" dirty="0">
                <a:latin typeface="Times New Roman"/>
                <a:cs typeface="Times New Roman"/>
              </a:rPr>
              <a:t> </a:t>
            </a:r>
            <a:r>
              <a:rPr lang="ru-RU" sz="1600" spc="-15" dirty="0">
                <a:latin typeface="Times New Roman"/>
                <a:cs typeface="Times New Roman"/>
              </a:rPr>
              <a:t>планируемых</a:t>
            </a:r>
            <a:r>
              <a:rPr lang="ru-RU" sz="1600" spc="75" dirty="0">
                <a:latin typeface="Times New Roman"/>
                <a:cs typeface="Times New Roman"/>
              </a:rPr>
              <a:t> </a:t>
            </a:r>
            <a:r>
              <a:rPr lang="ru-RU" sz="1600" spc="-10" dirty="0">
                <a:latin typeface="Times New Roman"/>
                <a:cs typeface="Times New Roman"/>
              </a:rPr>
              <a:t>занятий</a:t>
            </a:r>
            <a:r>
              <a:rPr lang="ru-RU" sz="1600" spc="40" dirty="0">
                <a:latin typeface="Times New Roman"/>
                <a:cs typeface="Times New Roman"/>
              </a:rPr>
              <a:t> </a:t>
            </a:r>
            <a:r>
              <a:rPr lang="ru-RU" sz="1600" spc="-5" dirty="0">
                <a:latin typeface="Times New Roman"/>
                <a:cs typeface="Times New Roman"/>
              </a:rPr>
              <a:t>с</a:t>
            </a:r>
            <a:r>
              <a:rPr lang="ru-RU" sz="1600" spc="5" dirty="0">
                <a:latin typeface="Times New Roman"/>
                <a:cs typeface="Times New Roman"/>
              </a:rPr>
              <a:t> </a:t>
            </a:r>
            <a:r>
              <a:rPr lang="ru-RU" sz="1600" spc="-10" dirty="0">
                <a:latin typeface="Times New Roman"/>
                <a:cs typeface="Times New Roman"/>
              </a:rPr>
              <a:t>повседневной </a:t>
            </a:r>
            <a:r>
              <a:rPr lang="ru-RU" sz="1600" spc="-5" dirty="0">
                <a:latin typeface="Times New Roman"/>
                <a:cs typeface="Times New Roman"/>
              </a:rPr>
              <a:t> </a:t>
            </a:r>
            <a:r>
              <a:rPr lang="ru-RU" sz="1600" spc="-15" dirty="0">
                <a:latin typeface="Times New Roman"/>
                <a:cs typeface="Times New Roman"/>
              </a:rPr>
              <a:t>жизнью</a:t>
            </a:r>
            <a:r>
              <a:rPr lang="ru-RU" sz="1600" spc="65" dirty="0">
                <a:latin typeface="Times New Roman"/>
                <a:cs typeface="Times New Roman"/>
              </a:rPr>
              <a:t> </a:t>
            </a:r>
            <a:r>
              <a:rPr lang="ru-RU" sz="1600" spc="-10" dirty="0">
                <a:latin typeface="Times New Roman"/>
                <a:cs typeface="Times New Roman"/>
              </a:rPr>
              <a:t>детей</a:t>
            </a:r>
            <a:r>
              <a:rPr lang="ru-RU" sz="1600" dirty="0">
                <a:latin typeface="Times New Roman"/>
                <a:cs typeface="Times New Roman"/>
              </a:rPr>
              <a:t> </a:t>
            </a:r>
            <a:r>
              <a:rPr lang="ru-RU" sz="1600" spc="-5" dirty="0">
                <a:latin typeface="Times New Roman"/>
                <a:cs typeface="Times New Roman"/>
              </a:rPr>
              <a:t>в </a:t>
            </a:r>
            <a:r>
              <a:rPr lang="ru-RU" sz="1600" spc="-45" dirty="0">
                <a:latin typeface="Times New Roman"/>
                <a:cs typeface="Times New Roman"/>
              </a:rPr>
              <a:t>детском</a:t>
            </a:r>
            <a:r>
              <a:rPr lang="ru-RU" sz="1600" spc="60" dirty="0">
                <a:latin typeface="Times New Roman"/>
                <a:cs typeface="Times New Roman"/>
              </a:rPr>
              <a:t> </a:t>
            </a:r>
            <a:r>
              <a:rPr lang="ru-RU" sz="1600" dirty="0">
                <a:latin typeface="Times New Roman"/>
                <a:cs typeface="Times New Roman"/>
              </a:rPr>
              <a:t>саду</a:t>
            </a:r>
          </a:p>
          <a:p>
            <a:endParaRPr lang="ru-RU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837797"/>
            <a:ext cx="3517648" cy="26485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 descr="C:\Users\МБДОУ47\Desktop\конк 2022-23\День России\День России фото\Новая папка\IMG20230609110649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3829708"/>
            <a:ext cx="3528392" cy="26566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931696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778098"/>
          </a:xfrm>
        </p:spPr>
        <p:txBody>
          <a:bodyPr>
            <a:normAutofit fontScale="90000"/>
          </a:bodyPr>
          <a:lstStyle/>
          <a:p>
            <a:r>
              <a:rPr lang="ru-RU" sz="2800" b="1" spc="-25" dirty="0" smtClean="0">
                <a:solidFill>
                  <a:srgbClr val="FF0000"/>
                </a:solidFill>
                <a:latin typeface="Times New Roman"/>
                <a:cs typeface="Times New Roman"/>
              </a:rPr>
              <a:t>         </a:t>
            </a:r>
            <a:br>
              <a:rPr lang="ru-RU" sz="2800" b="1" spc="-25" dirty="0" smtClean="0">
                <a:solidFill>
                  <a:srgbClr val="FF0000"/>
                </a:solidFill>
                <a:latin typeface="Times New Roman"/>
                <a:cs typeface="Times New Roman"/>
              </a:rPr>
            </a:br>
            <a:r>
              <a:rPr lang="ru-RU" sz="2800" b="1" spc="-2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ru-RU" sz="2800" b="1" spc="-25" dirty="0" smtClean="0">
                <a:solidFill>
                  <a:srgbClr val="FF0000"/>
                </a:solidFill>
                <a:latin typeface="Times New Roman"/>
                <a:cs typeface="Times New Roman"/>
              </a:rPr>
              <a:t>          </a:t>
            </a:r>
            <a:r>
              <a:rPr lang="ru-RU" sz="2800" b="1" spc="-25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ru-RU" sz="2700" b="1" spc="-25" dirty="0" smtClean="0">
                <a:solidFill>
                  <a:srgbClr val="FF0000"/>
                </a:solidFill>
                <a:latin typeface="Times New Roman"/>
                <a:cs typeface="Times New Roman"/>
              </a:rPr>
              <a:t>Планируемые </a:t>
            </a:r>
            <a:r>
              <a:rPr lang="ru-RU" sz="2700" b="1" spc="-25" dirty="0" smtClean="0">
                <a:solidFill>
                  <a:srgbClr val="FF0000"/>
                </a:solidFill>
                <a:latin typeface="Times New Roman"/>
                <a:cs typeface="Times New Roman"/>
              </a:rPr>
              <a:t>результаты реализации Программы</a:t>
            </a:r>
            <a:endParaRPr lang="ru-RU" sz="27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buNone/>
            </a:pPr>
            <a:r>
              <a:rPr lang="ru-RU" sz="5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5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езультаты </a:t>
            </a:r>
            <a:r>
              <a:rPr lang="ru-RU" sz="5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освоения Программы представлены в виде целевых ориентиров ДО и представляют собой </a:t>
            </a:r>
            <a:r>
              <a:rPr lang="ru-RU" sz="55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возрастные характеристики возможных достижений ребенка к завершению ДО.</a:t>
            </a:r>
            <a:endParaRPr lang="ru-RU" sz="5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5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Реализация образовательных целей и задач Программы направлена на достижение целевых ориентиров ДО, которые описаны как основные характеристики развития ребенка.</a:t>
            </a:r>
          </a:p>
          <a:p>
            <a:pPr marL="0" indent="0" algn="just">
              <a:buNone/>
            </a:pPr>
            <a:r>
              <a:rPr lang="ru-RU" sz="5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характеристики развития ребенка представлены в виде перечисления возможных достижений воспитанников на разных возрастных этапах дошкольного детства.</a:t>
            </a:r>
          </a:p>
          <a:p>
            <a:pPr marL="0" indent="0" algn="just">
              <a:buNone/>
            </a:pPr>
            <a:r>
              <a:rPr lang="ru-RU" sz="5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соответствии с периодизацией психического развития ребенка согласно культурно- исторической психологии, дошкольное детство подразделяется на три возраста: младенческий (первое и второе полугодия жизни), ранний (от 1 года до 3 лет) и дошкольный возраст (от 3 до 7 лет).</a:t>
            </a:r>
          </a:p>
          <a:p>
            <a:pPr marL="0" indent="0" algn="just">
              <a:buNone/>
            </a:pPr>
            <a:r>
              <a:rPr lang="ru-RU" sz="5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Обозначенные в Программе возрастные ориентиры «к трем, четырем, пяти, шести годам» имеют условный характер, что предполагает широкий возрастной диапазон для достижения ребенком планируемых результатов. Это связано с неустойчивостью, </a:t>
            </a:r>
            <a:r>
              <a:rPr lang="ru-RU" sz="5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гетерохронностью</a:t>
            </a:r>
            <a:r>
              <a:rPr lang="ru-RU" sz="5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индивидуальным темпом психического развития детей в дошкольном детстве, особенно при прохождении критических периодов. По этой причине ребенок может продемонстрировать обозначенные в планируемых результатах возрастные характеристики развития раньше или позже заданных возрастных </a:t>
            </a:r>
            <a:r>
              <a:rPr lang="ru-RU" sz="5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ориентиров</a:t>
            </a:r>
            <a:endParaRPr lang="ru-RU" sz="5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543780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5" y="624110"/>
            <a:ext cx="6986736" cy="788666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Контактная информация</a:t>
            </a:r>
            <a:endParaRPr lang="ru-RU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19672" y="1340768"/>
            <a:ext cx="6591985" cy="4137662"/>
          </a:xfrm>
        </p:spPr>
        <p:txBody>
          <a:bodyPr/>
          <a:lstStyle/>
          <a:p>
            <a:r>
              <a:rPr lang="ru-RU" dirty="0"/>
              <a:t>153037, г. Иваново, ул. Дунаева, д. </a:t>
            </a:r>
            <a:r>
              <a:rPr lang="ru-RU" dirty="0" smtClean="0"/>
              <a:t>24</a:t>
            </a:r>
          </a:p>
          <a:p>
            <a:r>
              <a:rPr lang="ru-RU" dirty="0"/>
              <a:t>тел. </a:t>
            </a:r>
            <a:r>
              <a:rPr lang="ru-RU" dirty="0" smtClean="0"/>
              <a:t>8(4932)37-33-64</a:t>
            </a:r>
          </a:p>
          <a:p>
            <a:r>
              <a:rPr lang="en-US" dirty="0"/>
              <a:t>e-mail: </a:t>
            </a:r>
            <a:r>
              <a:rPr lang="en-US" dirty="0" smtClean="0">
                <a:hlinkClick r:id="rId2"/>
              </a:rPr>
              <a:t>dou95@ivedu.ru</a:t>
            </a: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930438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548680"/>
            <a:ext cx="7221488" cy="792088"/>
          </a:xfrm>
        </p:spPr>
        <p:txBody>
          <a:bodyPr>
            <a:noAutofit/>
          </a:bodyPr>
          <a:lstStyle/>
          <a:p>
            <a:r>
              <a:rPr lang="ru-RU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Основная общеобразовательная программа – образовательная программа дошкольного </a:t>
            </a:r>
            <a:r>
              <a:rPr lang="ru-RU" sz="1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</a:t>
            </a:r>
            <a:br>
              <a:rPr lang="ru-RU" sz="1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МБДОУ «Детский сад №95» разработана  в соответствии с</a:t>
            </a:r>
            <a:endParaRPr lang="ru-RU" sz="1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700808"/>
            <a:ext cx="8064896" cy="4752528"/>
          </a:xfrm>
        </p:spPr>
        <p:txBody>
          <a:bodyPr>
            <a:normAutofit/>
          </a:bodyPr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федеральным государственным образовательным стандартом дошкольного образования (утвержден приказом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Минобрнауки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России от 17 октября 2013 г. № 1155, зарегистрировано в Минюсте России 14 ноября 2013 г., регистрационный № 30384; в редакции приказа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Минпросвещения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России от 8 ноября 2022 г. № 955, зарегистрировано в Минюсте России 6 февраля 2023 г., регистрационный № 72264) (далее – ФГОС ДО) и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федеральной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образовательной программой дошкольного образования (утверждена приказом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Минпросвещения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России от 25 ноября 2022 г. № 1028, зарегистрировано в Минюсте России 28 декабря 2022 г., регистрационный № 71847) (далее – ФОП ДО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158302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404664"/>
            <a:ext cx="7355160" cy="2232248"/>
          </a:xfrm>
        </p:spPr>
        <p:txBody>
          <a:bodyPr>
            <a:noAutofit/>
          </a:bodyPr>
          <a:lstStyle/>
          <a:p>
            <a:pPr marL="268605" marR="5080" indent="-256540" algn="ctr">
              <a:lnSpc>
                <a:spcPct val="105700"/>
              </a:lnSpc>
              <a:spcBef>
                <a:spcPts val="100"/>
              </a:spcBef>
            </a:pPr>
            <a:r>
              <a:rPr lang="ru-RU" sz="2400" b="1" spc="-25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</a:t>
            </a:r>
            <a:r>
              <a:rPr lang="ru-RU" sz="2400" b="1" spc="-5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состоит </a:t>
            </a:r>
            <a:r>
              <a:rPr lang="ru-RU" sz="2400" b="1" spc="-1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 </a:t>
            </a:r>
            <a:r>
              <a:rPr lang="ru-RU" sz="2400" b="1" spc="-25" dirty="0">
                <a:solidFill>
                  <a:srgbClr val="FF0000"/>
                </a:solidFill>
                <a:uFill>
                  <a:solidFill>
                    <a:srgbClr val="C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обязательной </a:t>
            </a:r>
            <a:r>
              <a:rPr lang="ru-RU" sz="2400" b="1" spc="-785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spc="-10" dirty="0">
                <a:solidFill>
                  <a:srgbClr val="FF0000"/>
                </a:solidFill>
                <a:uFill>
                  <a:solidFill>
                    <a:srgbClr val="C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части</a:t>
            </a:r>
            <a:r>
              <a:rPr lang="ru-RU" sz="2400" b="1" spc="35" dirty="0">
                <a:solidFill>
                  <a:srgbClr val="FF0000"/>
                </a:solidFill>
                <a:uFill>
                  <a:solidFill>
                    <a:srgbClr val="C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spc="-5" dirty="0" smtClean="0">
                <a:solidFill>
                  <a:srgbClr val="FF0000"/>
                </a:solidFill>
                <a:uFill>
                  <a:solidFill>
                    <a:srgbClr val="C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2400" b="1" dirty="0" smtClean="0">
                <a:solidFill>
                  <a:srgbClr val="FF0000"/>
                </a:solidFill>
                <a:uFill>
                  <a:solidFill>
                    <a:srgbClr val="C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spc="-10" dirty="0" smtClean="0">
                <a:solidFill>
                  <a:srgbClr val="FF0000"/>
                </a:solidFill>
                <a:uFill>
                  <a:solidFill>
                    <a:srgbClr val="C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части, </a:t>
            </a:r>
            <a:r>
              <a:rPr lang="ru-RU" sz="2400" b="1" spc="-25" dirty="0" smtClean="0">
                <a:solidFill>
                  <a:srgbClr val="FF0000"/>
                </a:solidFill>
                <a:uFill>
                  <a:solidFill>
                    <a:srgbClr val="C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формируемой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spc="-5" dirty="0" smtClean="0">
                <a:solidFill>
                  <a:srgbClr val="FF0000"/>
                </a:solidFill>
                <a:uFill>
                  <a:solidFill>
                    <a:srgbClr val="C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участниками </a:t>
            </a:r>
            <a:r>
              <a:rPr lang="ru-RU" sz="2400" b="1" spc="-25" dirty="0" smtClean="0">
                <a:solidFill>
                  <a:srgbClr val="FF0000"/>
                </a:solidFill>
                <a:uFill>
                  <a:solidFill>
                    <a:srgbClr val="C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образовательных </a:t>
            </a:r>
            <a:r>
              <a:rPr lang="ru-RU" sz="2400" b="1" spc="-785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spc="-5" dirty="0" smtClean="0">
                <a:solidFill>
                  <a:srgbClr val="FF0000"/>
                </a:solidFill>
                <a:uFill>
                  <a:solidFill>
                    <a:srgbClr val="C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отношений</a:t>
            </a:r>
            <a:endParaRPr lang="ru-RU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6772" y="1988840"/>
            <a:ext cx="8064896" cy="3816424"/>
          </a:xfrm>
        </p:spPr>
        <p:txBody>
          <a:bodyPr>
            <a:normAutofit/>
          </a:bodyPr>
          <a:lstStyle/>
          <a:p>
            <a:pPr marL="12700" marR="5080" indent="0">
              <a:lnSpc>
                <a:spcPct val="100000"/>
              </a:lnSpc>
              <a:spcBef>
                <a:spcPts val="95"/>
              </a:spcBef>
              <a:buNone/>
            </a:pPr>
            <a:r>
              <a:rPr lang="ru-RU" sz="2000" spc="-20" dirty="0">
                <a:solidFill>
                  <a:srgbClr val="6E2E9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 </a:t>
            </a:r>
            <a:r>
              <a:rPr lang="ru-RU" sz="2000" spc="-5" dirty="0">
                <a:solidFill>
                  <a:srgbClr val="6E2E9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части </a:t>
            </a:r>
            <a:r>
              <a:rPr lang="ru-RU" sz="2000" spc="-15" dirty="0">
                <a:solidFill>
                  <a:srgbClr val="6E2E9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являются </a:t>
            </a:r>
            <a:r>
              <a:rPr lang="ru-RU" sz="2000" spc="-20" dirty="0">
                <a:solidFill>
                  <a:srgbClr val="6E2E9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взаимодополняющими </a:t>
            </a:r>
            <a:r>
              <a:rPr lang="ru-RU" sz="2000" spc="-5" dirty="0">
                <a:solidFill>
                  <a:srgbClr val="6E2E9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000" spc="-785" dirty="0">
                <a:solidFill>
                  <a:srgbClr val="6E2E9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spc="-55" dirty="0" smtClean="0">
                <a:solidFill>
                  <a:srgbClr val="6E2E9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необходимыми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555"/>
              </a:spcBef>
              <a:buNone/>
            </a:pPr>
            <a:r>
              <a:rPr lang="ru-RU" sz="2000" spc="-35" dirty="0" smtClean="0">
                <a:solidFill>
                  <a:srgbClr val="6E2E9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Соотношение</a:t>
            </a:r>
            <a:r>
              <a:rPr lang="ru-RU" sz="2000" spc="-15" dirty="0" smtClean="0">
                <a:solidFill>
                  <a:srgbClr val="6E2E9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spc="-5" dirty="0">
                <a:solidFill>
                  <a:srgbClr val="6E2E9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частей Программы: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77825">
              <a:lnSpc>
                <a:spcPct val="100000"/>
              </a:lnSpc>
              <a:spcBef>
                <a:spcPts val="200"/>
              </a:spcBef>
            </a:pPr>
            <a:r>
              <a:rPr lang="ru-RU" sz="2000" spc="-4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Объем </a:t>
            </a:r>
            <a:r>
              <a:rPr lang="ru-RU" sz="2000" spc="-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обязательной</a:t>
            </a:r>
            <a:r>
              <a:rPr lang="ru-RU" sz="2000" spc="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части</a:t>
            </a:r>
            <a:r>
              <a:rPr lang="ru-RU" sz="2000" spc="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sz="2000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u="sng" spc="-5" dirty="0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не</a:t>
            </a:r>
            <a:r>
              <a:rPr lang="ru-RU" sz="2000" b="1" u="sng" spc="-25" dirty="0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u="sng" spc="-10" dirty="0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менее</a:t>
            </a:r>
            <a:r>
              <a:rPr lang="ru-RU" sz="2000" b="1" u="sng" spc="5" dirty="0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u="sng" spc="10" dirty="0" smtClean="0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60%</a:t>
            </a:r>
            <a:r>
              <a:rPr lang="ru-RU" sz="20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spc="-3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</a:t>
            </a:r>
            <a:r>
              <a:rPr lang="ru-RU" sz="2000" spc="-4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spc="-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общего</a:t>
            </a:r>
            <a:r>
              <a:rPr lang="ru-RU" sz="2000" spc="-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spc="-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объема;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77825" marR="151765">
              <a:lnSpc>
                <a:spcPct val="100000"/>
              </a:lnSpc>
              <a:spcBef>
                <a:spcPts val="5"/>
              </a:spcBef>
            </a:pPr>
            <a:r>
              <a:rPr lang="ru-RU" sz="2000" spc="-3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Объем</a:t>
            </a:r>
            <a:r>
              <a:rPr lang="ru-RU" sz="2000" spc="-4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части,</a:t>
            </a:r>
            <a:r>
              <a:rPr lang="ru-RU" sz="2000" spc="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spc="-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формируемой</a:t>
            </a:r>
            <a:r>
              <a:rPr lang="ru-RU" sz="2000" spc="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участниками </a:t>
            </a:r>
            <a:r>
              <a:rPr lang="ru-RU"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образовательных</a:t>
            </a:r>
            <a:r>
              <a:rPr lang="ru-RU" sz="2000" spc="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отношений</a:t>
            </a:r>
            <a:r>
              <a:rPr lang="ru-RU" sz="2000" spc="-9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u="sng" spc="-5" dirty="0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lang="ru-RU" sz="2000" b="1" u="sng" spc="-40" dirty="0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более</a:t>
            </a:r>
            <a:r>
              <a:rPr lang="ru-RU" sz="2000" b="1" u="sng" spc="-5" dirty="0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 40</a:t>
            </a:r>
            <a:r>
              <a:rPr lang="ru-RU" sz="2000" b="1" u="sng" spc="-5" dirty="0" smtClean="0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%</a:t>
            </a:r>
            <a:endParaRPr lang="ru-RU" sz="20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4480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Разделы образовательной программы</a:t>
            </a:r>
            <a:endParaRPr lang="ru-RU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9593" y="1340768"/>
            <a:ext cx="6984775" cy="5256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8533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7704" y="620688"/>
            <a:ext cx="6589200" cy="1280890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Вариативная часть программы</a:t>
            </a:r>
            <a:endParaRPr lang="ru-RU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3568" y="1484784"/>
            <a:ext cx="6879287" cy="29358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64505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692696"/>
            <a:ext cx="7024744" cy="864096"/>
          </a:xfrm>
        </p:spPr>
        <p:txBody>
          <a:bodyPr/>
          <a:lstStyle/>
          <a:p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Цель программы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1916832"/>
            <a:ext cx="7776864" cy="403244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разностороннее гармоничное развитие ребенка в период дошкольного детства с учетом возрастных и индивидуальных особенностей на основе духовно-нравственных ценностей российского народа, исторических и национально-культурных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традиций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032784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548680"/>
            <a:ext cx="8013576" cy="360040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программы:</a:t>
            </a:r>
            <a:endParaRPr lang="ru-RU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9632" y="1340768"/>
            <a:ext cx="7416824" cy="4453955"/>
          </a:xfrm>
        </p:spPr>
        <p:txBody>
          <a:bodyPr>
            <a:noAutofit/>
          </a:bodyPr>
          <a:lstStyle/>
          <a:p>
            <a:pPr lvl="0"/>
            <a:r>
              <a:rPr lang="ru-RU" sz="1400" dirty="0"/>
              <a:t>обеспечение единых для Российской Федерации содержания ДО и планируемых результатов освоения образовательной программы ДО;</a:t>
            </a:r>
          </a:p>
          <a:p>
            <a:pPr lvl="0"/>
            <a:r>
              <a:rPr lang="ru-RU" sz="1400" dirty="0"/>
              <a:t>приобщение детей (в соответствии с возрастными особенностями) к базовым ценностям российского народа - жизнь, достоинство, права и свободы человека, патриотизм, гражданственность, высокие нравственные идеалы, крепкая семья, созидательный труд, приоритет духовного над материальным, гуманизм, милосердие, справедливость, коллективизм, взаимопомощь и взаимоуважение, историческая память и преемственность поколений, единство народов России; создание условий для формирования ценностного отношения к окружающему миру, становления опыта действий и поступков на основе осмысления ценностей;</a:t>
            </a:r>
          </a:p>
          <a:p>
            <a:pPr lvl="0"/>
            <a:r>
              <a:rPr lang="ru-RU" sz="1400" dirty="0"/>
              <a:t>построение (структурирование) содержания образовательной деятельности на основе учёта возрастных и индивидуальных особенностей развития;</a:t>
            </a:r>
          </a:p>
          <a:p>
            <a:pPr lvl="0"/>
            <a:r>
              <a:rPr lang="ru-RU" sz="1400" dirty="0"/>
              <a:t>создание условий для равного доступа к образованию для всех детей дошкольного</a:t>
            </a:r>
          </a:p>
          <a:p>
            <a:r>
              <a:rPr lang="ru-RU" sz="1400" dirty="0"/>
              <a:t>возраста с учётом разнообразия образовательных потребностей и индивидуальных возможностей;</a:t>
            </a:r>
          </a:p>
          <a:p>
            <a:pPr lvl="0"/>
            <a:r>
              <a:rPr lang="ru-RU" sz="1400" dirty="0"/>
              <a:t>охрана и укрепление физического и психического здоровья детей, в том числе их эмоционального благополучия;</a:t>
            </a:r>
          </a:p>
          <a:p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21971402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683568" y="620688"/>
            <a:ext cx="7024626" cy="576064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программы:</a:t>
            </a:r>
            <a:endParaRPr lang="ru-RU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9633" y="980728"/>
            <a:ext cx="7632848" cy="5472608"/>
          </a:xfrm>
        </p:spPr>
        <p:txBody>
          <a:bodyPr>
            <a:normAutofit/>
          </a:bodyPr>
          <a:lstStyle/>
          <a:p>
            <a:endParaRPr lang="ru-RU" sz="1400" dirty="0" smtClean="0"/>
          </a:p>
          <a:p>
            <a:pPr marL="0" indent="0">
              <a:buNone/>
            </a:pPr>
            <a:endParaRPr lang="ru-RU" sz="1400" dirty="0"/>
          </a:p>
          <a:p>
            <a:r>
              <a:rPr lang="ru-RU" sz="1400" dirty="0"/>
              <a:t>	обеспечение развития физических, личностных, нравственных качеств и основ патриотизма, интеллектуальных и художественно-творческих способностей ребёнка, его инициативности, самостоятельности и ответственности</a:t>
            </a:r>
            <a:r>
              <a:rPr lang="ru-RU" sz="1400" dirty="0" smtClean="0"/>
              <a:t>;</a:t>
            </a:r>
            <a:endParaRPr lang="ru-RU" sz="1400" dirty="0"/>
          </a:p>
          <a:p>
            <a:r>
              <a:rPr lang="ru-RU" sz="1400" dirty="0"/>
              <a:t> </a:t>
            </a:r>
            <a:r>
              <a:rPr lang="ru-RU" sz="1400" dirty="0" smtClean="0"/>
              <a:t> обеспечение </a:t>
            </a:r>
            <a:r>
              <a:rPr lang="ru-RU" sz="1400" dirty="0"/>
              <a:t>психолого-педагогической поддержки семьи и повышение компетентности родителей (законных представителей) в вопросах воспитания, обучения и развития, охраны и укрепления здоровья детей, обеспечения их безопасности;</a:t>
            </a:r>
          </a:p>
          <a:p>
            <a:r>
              <a:rPr lang="ru-RU" sz="1400" dirty="0"/>
              <a:t> </a:t>
            </a:r>
            <a:r>
              <a:rPr lang="ru-RU" sz="1400" dirty="0" smtClean="0"/>
              <a:t>достижение </a:t>
            </a:r>
            <a:r>
              <a:rPr lang="ru-RU" sz="1400" dirty="0"/>
              <a:t>детьми на этапе завершения ДО уровня развития, необходимого и достаточного для успешного освоения ими образовательных программ начального общего образования.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518550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692696"/>
            <a:ext cx="7581528" cy="648072"/>
          </a:xfrm>
        </p:spPr>
        <p:txBody>
          <a:bodyPr>
            <a:normAutofit/>
          </a:bodyPr>
          <a:lstStyle/>
          <a:p>
            <a:r>
              <a:rPr lang="en-US" sz="2400" b="1" spc="-5" dirty="0" smtClean="0">
                <a:solidFill>
                  <a:srgbClr val="FF0000"/>
                </a:solidFill>
                <a:latin typeface="Times New Roman"/>
                <a:cs typeface="Times New Roman"/>
              </a:rPr>
              <a:t>            </a:t>
            </a:r>
            <a:r>
              <a:rPr lang="ru-RU" sz="2400" b="1" spc="-5" dirty="0" smtClean="0">
                <a:solidFill>
                  <a:srgbClr val="FF0000"/>
                </a:solidFill>
                <a:latin typeface="Times New Roman"/>
                <a:cs typeface="Times New Roman"/>
              </a:rPr>
              <a:t>Образовательная </a:t>
            </a:r>
            <a:r>
              <a:rPr lang="ru-RU" sz="24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деятельность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8"/>
            <a:ext cx="8147248" cy="4785395"/>
          </a:xfrm>
        </p:spPr>
        <p:txBody>
          <a:bodyPr>
            <a:noAutofit/>
          </a:bodyPr>
          <a:lstStyle/>
          <a:p>
            <a:r>
              <a:rPr lang="ru-RU" sz="1400" dirty="0"/>
              <a:t>Образовательная деятельность в ДОУ включает:</a:t>
            </a:r>
          </a:p>
          <a:p>
            <a:pPr lvl="0"/>
            <a:r>
              <a:rPr lang="ru-RU" sz="1400" dirty="0"/>
              <a:t>образовательную деятельность, осуществляемую в процессе организации различных видов детской деятельности;</a:t>
            </a:r>
          </a:p>
          <a:p>
            <a:pPr lvl="0"/>
            <a:r>
              <a:rPr lang="ru-RU" sz="1400" dirty="0"/>
              <a:t>образовательную деятельность, осуществляемую в ходе режимных процессов;</a:t>
            </a:r>
          </a:p>
          <a:p>
            <a:pPr lvl="0"/>
            <a:r>
              <a:rPr lang="ru-RU" sz="1400" dirty="0"/>
              <a:t>самостоятельную деятельность детей;</a:t>
            </a:r>
          </a:p>
          <a:p>
            <a:pPr lvl="0"/>
            <a:r>
              <a:rPr lang="ru-RU" sz="1400" dirty="0"/>
              <a:t>взаимодействие с семьями детей по реализации образовательной программы ДО.</a:t>
            </a:r>
          </a:p>
          <a:p>
            <a:pPr marL="0" indent="0">
              <a:buNone/>
            </a:pPr>
            <a:r>
              <a:rPr lang="ru-RU" sz="1400" dirty="0"/>
              <a:t>Педагоги ДОУ используют следующие </a:t>
            </a:r>
            <a:r>
              <a:rPr lang="ru-RU" sz="1400" b="1" dirty="0"/>
              <a:t>формы реализации </a:t>
            </a:r>
            <a:r>
              <a:rPr lang="ru-RU" sz="1400" dirty="0"/>
              <a:t>Программы в соответствии с видом детской деятельности и возрастными особенностями детей:</a:t>
            </a:r>
          </a:p>
          <a:p>
            <a:pPr marL="0" lvl="0" indent="0" algn="just">
              <a:buNone/>
            </a:pP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7162816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282</TotalTime>
  <Words>1241</Words>
  <Application>Microsoft Office PowerPoint</Application>
  <PresentationFormat>Экран (4:3)</PresentationFormat>
  <Paragraphs>98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3" baseType="lpstr">
      <vt:lpstr>Arial</vt:lpstr>
      <vt:lpstr>Century Gothic</vt:lpstr>
      <vt:lpstr>Courier New</vt:lpstr>
      <vt:lpstr>Times New Roman</vt:lpstr>
      <vt:lpstr>Wingdings</vt:lpstr>
      <vt:lpstr>Wingdings 3</vt:lpstr>
      <vt:lpstr>Легкий дым</vt:lpstr>
      <vt:lpstr>Основная общеобразовательная программа – образовательная программа дошкольного образования  муниципального бюджетного дошкольного образовательного учреждения «Детский сад № 95» </vt:lpstr>
      <vt:lpstr>Основная общеобразовательная программа – образовательная программа дошкольного образования МБДОУ «Детский сад №95» разработана  в соответствии с</vt:lpstr>
      <vt:lpstr>Программа состоит из обязательной  части и части, формируемой участниками образовательных  отношений</vt:lpstr>
      <vt:lpstr>Разделы образовательной программы</vt:lpstr>
      <vt:lpstr>Вариативная часть программы</vt:lpstr>
      <vt:lpstr>       Цель программы:</vt:lpstr>
      <vt:lpstr>         Задачи программы:</vt:lpstr>
      <vt:lpstr>        Задачи программы:</vt:lpstr>
      <vt:lpstr>            Образовательная деятельность</vt:lpstr>
      <vt:lpstr>Педагоги ДОУ используют следующие формы реализации Программы в соответствии с видом детской деятельности и возрастными особенностями детей: </vt:lpstr>
      <vt:lpstr>           Взаимодействие с семьями воспитанников</vt:lpstr>
      <vt:lpstr>                Деятельность педагогического коллектива ДОУ по построению                   взаимодействия с родителями (законными представителями)                   обучающихся осуществляется по нескольким направлениям: </vt:lpstr>
      <vt:lpstr>Презентация PowerPoint</vt:lpstr>
      <vt:lpstr>                                       Режим работы ДОУ</vt:lpstr>
      <vt:lpstr>                      Планируемые результаты реализации Программы</vt:lpstr>
      <vt:lpstr>Контактная информация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Основная общеобразовательная программа – образовательная программа дошкольного образования  муниципального бюджетного дошкольного образовательного учреждения «Детский сад № 47»</dc:title>
  <dc:creator>МБДОУ47</dc:creator>
  <cp:lastModifiedBy>Пользователь</cp:lastModifiedBy>
  <cp:revision>25</cp:revision>
  <dcterms:created xsi:type="dcterms:W3CDTF">2023-08-22T07:24:25Z</dcterms:created>
  <dcterms:modified xsi:type="dcterms:W3CDTF">2023-11-14T09:27:22Z</dcterms:modified>
</cp:coreProperties>
</file>