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2" r:id="rId2"/>
    <p:sldId id="774" r:id="rId3"/>
    <p:sldId id="748" r:id="rId4"/>
    <p:sldId id="788" r:id="rId5"/>
    <p:sldId id="828" r:id="rId6"/>
    <p:sldId id="821" r:id="rId7"/>
    <p:sldId id="819" r:id="rId8"/>
    <p:sldId id="829" r:id="rId9"/>
    <p:sldId id="830" r:id="rId10"/>
    <p:sldId id="836" r:id="rId11"/>
    <p:sldId id="831" r:id="rId12"/>
    <p:sldId id="832" r:id="rId13"/>
    <p:sldId id="771" r:id="rId14"/>
    <p:sldId id="72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и" id="{6ED9F787-95F3-42C3-97D0-1040C3257244}">
          <p14:sldIdLst>
            <p14:sldId id="362"/>
            <p14:sldId id="774"/>
            <p14:sldId id="748"/>
            <p14:sldId id="788"/>
            <p14:sldId id="828"/>
            <p14:sldId id="821"/>
            <p14:sldId id="819"/>
            <p14:sldId id="829"/>
            <p14:sldId id="830"/>
            <p14:sldId id="836"/>
            <p14:sldId id="831"/>
            <p14:sldId id="832"/>
            <p14:sldId id="771"/>
            <p14:sldId id="729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orient="horz" pos="3952" userDrawn="1">
          <p15:clr>
            <a:srgbClr val="A4A3A4"/>
          </p15:clr>
        </p15:guide>
        <p15:guide id="4" orient="horz" pos="142" userDrawn="1">
          <p15:clr>
            <a:srgbClr val="A4A3A4"/>
          </p15:clr>
        </p15:guide>
        <p15:guide id="5" pos="7242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pos="596" userDrawn="1">
          <p15:clr>
            <a:srgbClr val="A4A3A4"/>
          </p15:clr>
        </p15:guide>
        <p15:guide id="8" pos="7089" userDrawn="1">
          <p15:clr>
            <a:srgbClr val="A4A3A4"/>
          </p15:clr>
        </p15:guide>
        <p15:guide id="9" pos="1192" userDrawn="1">
          <p15:clr>
            <a:srgbClr val="A4A3A4"/>
          </p15:clr>
        </p15:guide>
        <p15:guide id="10" orient="horz" pos="582" userDrawn="1">
          <p15:clr>
            <a:srgbClr val="A4A3A4"/>
          </p15:clr>
        </p15:guide>
        <p15:guide id="11" orient="horz" pos="2409" userDrawn="1">
          <p15:clr>
            <a:srgbClr val="A4A3A4"/>
          </p15:clr>
        </p15:guide>
        <p15:guide id="12" orient="horz" pos="2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F4B"/>
    <a:srgbClr val="4C5767"/>
    <a:srgbClr val="252B33"/>
    <a:srgbClr val="262C34"/>
    <a:srgbClr val="77AD50"/>
    <a:srgbClr val="0084F0"/>
    <a:srgbClr val="94D369"/>
    <a:srgbClr val="F4BB43"/>
    <a:srgbClr val="FF6565"/>
    <a:srgbClr val="95D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orient="horz" pos="3952"/>
        <p:guide orient="horz" pos="142"/>
        <p:guide pos="7242"/>
        <p:guide pos="438"/>
        <p:guide pos="596"/>
        <p:guide pos="7089"/>
        <p:guide pos="1192"/>
        <p:guide orient="horz" pos="582"/>
        <p:guide orient="horz" pos="2409"/>
        <p:guide orient="horz" pos="2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48"/>
    </p:cViewPr>
  </p:sorterViewPr>
  <p:notesViewPr>
    <p:cSldViewPr snapToGrid="0" showGuides="1">
      <p:cViewPr varScale="1">
        <p:scale>
          <a:sx n="81" d="100"/>
          <a:sy n="81" d="100"/>
        </p:scale>
        <p:origin x="21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BBD8416-A5A0-221B-B5E3-5A988C6C40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26F6-763F-4845-8079-A552741B9E8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DD326EE-3F08-D12F-407E-026EB66490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39EC7-9D0D-420D-B55F-4F2D648F1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71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1B02-1F53-484E-A4E2-60AA1A66BE91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51D4D-9D41-4317-98E4-BA7F80DA1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7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1D4D-9D41-4317-98E4-BA7F80DA15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0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3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DCD8D-9D95-D95B-74BB-949764BC4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105560"/>
            <a:ext cx="6811562" cy="132343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rgbClr val="4C5767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5048B17-14EA-C053-BDF9-AF58403EC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97160"/>
            <a:ext cx="6898462" cy="40011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6286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5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слайд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40D67B2-7ED4-BB99-1D26-8EC4BD55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6" y="285064"/>
            <a:ext cx="10389913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DD0A17DB-0084-FE0F-D714-018EB3CB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63" y="1244698"/>
            <a:ext cx="10277475" cy="822316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B766586-A6D6-AD2F-9FB1-C5BEAE492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45" y="6455821"/>
            <a:ext cx="1859066" cy="2777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F0A03A8-C9E8-5D0B-9CF3-6454934F50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14" y="6455821"/>
            <a:ext cx="1262743" cy="285567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1388911E-F5A6-73D6-8C87-77250CC1687C}"/>
              </a:ext>
            </a:extLst>
          </p:cNvPr>
          <p:cNvCxnSpPr/>
          <p:nvPr userDrawn="1"/>
        </p:nvCxnSpPr>
        <p:spPr>
          <a:xfrm>
            <a:off x="9993086" y="6455821"/>
            <a:ext cx="0" cy="285567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7B3084E-BF98-6FAD-B213-6A568C447E68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1100B7-1FE1-7CBF-09C7-40091CA9AA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95948" y="334759"/>
            <a:ext cx="380859" cy="3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7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596" userDrawn="1">
          <p15:clr>
            <a:srgbClr val="FBAE40"/>
          </p15:clr>
        </p15:guide>
        <p15:guide id="4" orient="horz" pos="3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16CBF10-2F97-0508-2ED9-B2B2B574E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78B641-E104-6892-1E50-632C2E559CF9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85522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F560880-9727-44D0-59F2-703BB02DA6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45" y="6455821"/>
            <a:ext cx="1859066" cy="2777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01ED80-E047-017F-2122-FB8A80B942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14" y="6455821"/>
            <a:ext cx="1262743" cy="28556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C6E583C-BD82-E3F3-8726-F4C5A6A3D48D}"/>
              </a:ext>
            </a:extLst>
          </p:cNvPr>
          <p:cNvCxnSpPr/>
          <p:nvPr userDrawn="1"/>
        </p:nvCxnSpPr>
        <p:spPr>
          <a:xfrm>
            <a:off x="9993086" y="6455821"/>
            <a:ext cx="0" cy="285567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F1BAFA-9242-991F-2B0B-A708A02A3F6E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68512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39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809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63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550" userDrawn="1">
          <p15:clr>
            <a:srgbClr val="FBAE40"/>
          </p15:clr>
        </p15:guide>
        <p15:guide id="5" pos="7242" userDrawn="1">
          <p15:clr>
            <a:srgbClr val="FBAE40"/>
          </p15:clr>
        </p15:guide>
        <p15:guide id="6" pos="438" userDrawn="1">
          <p15:clr>
            <a:srgbClr val="FBAE40"/>
          </p15:clr>
        </p15:guide>
        <p15:guide id="7" pos="2116" userDrawn="1">
          <p15:clr>
            <a:srgbClr val="FBAE40"/>
          </p15:clr>
        </p15:guide>
        <p15:guide id="8" pos="55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2CBDF-4918-C570-DFDF-B6161468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3029029"/>
            <a:ext cx="5257800" cy="79994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3DF04479-20FE-995C-BC4B-456508CECB10}"/>
              </a:ext>
            </a:extLst>
          </p:cNvPr>
          <p:cNvSpPr/>
          <p:nvPr userDrawn="1"/>
        </p:nvSpPr>
        <p:spPr>
          <a:xfrm>
            <a:off x="2947851" y="2619103"/>
            <a:ext cx="6296297" cy="1619794"/>
          </a:xfrm>
          <a:prstGeom prst="roundRect">
            <a:avLst>
              <a:gd name="adj" fmla="val 3764"/>
            </a:avLst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1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214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20"/>
          </p:nvPr>
        </p:nvSpPr>
        <p:spPr>
          <a:xfrm>
            <a:off x="-848173" y="1184912"/>
            <a:ext cx="3619500" cy="3897356"/>
          </a:xfrm>
          <a:prstGeom prst="roundRect">
            <a:avLst>
              <a:gd name="adj" fmla="val 167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C36D9C72-CA33-445B-B9D8-6ABDF0AE450C}"/>
              </a:ext>
            </a:extLst>
          </p:cNvPr>
          <p:cNvSpPr/>
          <p:nvPr userDrawn="1"/>
        </p:nvSpPr>
        <p:spPr>
          <a:xfrm>
            <a:off x="3080658" y="1184869"/>
            <a:ext cx="6063342" cy="3897356"/>
          </a:xfrm>
          <a:prstGeom prst="roundRect">
            <a:avLst>
              <a:gd name="adj" fmla="val 1340"/>
            </a:avLst>
          </a:prstGeom>
          <a:noFill/>
          <a:ln>
            <a:solidFill>
              <a:schemeClr val="bg1">
                <a:lumMod val="75000"/>
                <a:alpha val="6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xmlns="" id="{02335B49-DA93-0A05-A7AD-29E1F2CE4AC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98748" y="1184912"/>
            <a:ext cx="3671981" cy="3897356"/>
          </a:xfrm>
          <a:prstGeom prst="roundRect">
            <a:avLst>
              <a:gd name="adj" fmla="val 167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D25F36F2-1AF7-40CC-8D00-731E667A0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942" y="1320108"/>
            <a:ext cx="5680983" cy="4370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6D935B-5791-BA16-5E45-75F77399C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154E33-A135-AAD7-47A8-C6BDEB515D50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EAD12132-5030-8159-CC71-C2C21136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24964E8-9984-83E1-F0D2-1B7B803D18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60" y="285063"/>
            <a:ext cx="457926" cy="4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7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1">
            <a:extLst>
              <a:ext uri="{FF2B5EF4-FFF2-40B4-BE49-F238E27FC236}">
                <a16:creationId xmlns:a16="http://schemas.microsoft.com/office/drawing/2014/main" xmlns="" id="{CB2DB1F5-9F8D-8FDD-8CA8-D8CDB3BCBAA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52109" y="1483177"/>
            <a:ext cx="4715291" cy="43704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438021E-4214-0FC0-9F8E-B85BD1818570}"/>
              </a:ext>
            </a:extLst>
          </p:cNvPr>
          <p:cNvSpPr/>
          <p:nvPr userDrawn="1"/>
        </p:nvSpPr>
        <p:spPr>
          <a:xfrm>
            <a:off x="957263" y="1359023"/>
            <a:ext cx="5129212" cy="4659416"/>
          </a:xfrm>
          <a:prstGeom prst="roundRect">
            <a:avLst>
              <a:gd name="adj" fmla="val 1340"/>
            </a:avLst>
          </a:prstGeom>
          <a:noFill/>
          <a:ln>
            <a:solidFill>
              <a:schemeClr val="bg1">
                <a:lumMod val="75000"/>
                <a:alpha val="6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29E0E637-59C7-4962-B3CC-95FEA6388FD0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6400800" y="1358798"/>
            <a:ext cx="4833937" cy="4659416"/>
          </a:xfrm>
        </p:spPr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A313502-FC12-80E7-D733-E059EA60A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FF76FB-A3D2-340D-8885-BE343E56ED93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33068240-31BF-9F39-826C-59289F78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C63E75-79F9-37B2-16D2-8828E73889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60" y="285063"/>
            <a:ext cx="457926" cy="4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27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610" userDrawn="1">
          <p15:clr>
            <a:srgbClr val="FBAE40"/>
          </p15:clr>
        </p15:guide>
        <p15:guide id="3" pos="707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909E1178-E217-4FF7-A1E9-07646514E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3423" y="1443448"/>
            <a:ext cx="4947385" cy="356508"/>
          </a:xfrm>
        </p:spPr>
        <p:txBody>
          <a:bodyPr wrap="square">
            <a:spAutoFit/>
          </a:bodyPr>
          <a:lstStyle>
            <a:lvl1pPr marL="1800" indent="0">
              <a:lnSpc>
                <a:spcPct val="120000"/>
              </a:lnSpc>
              <a:spcAft>
                <a:spcPts val="1200"/>
              </a:spcAft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Диаграмма 10">
            <a:extLst>
              <a:ext uri="{FF2B5EF4-FFF2-40B4-BE49-F238E27FC236}">
                <a16:creationId xmlns:a16="http://schemas.microsoft.com/office/drawing/2014/main" xmlns="" id="{F21A2B5D-C973-480F-907E-7EF047D307C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62432" y="3367598"/>
            <a:ext cx="5038725" cy="24098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3CB06C39-0762-4997-9792-EC6C1F60329B}"/>
              </a:ext>
            </a:extLst>
          </p:cNvPr>
          <p:cNvSpPr/>
          <p:nvPr userDrawn="1"/>
        </p:nvSpPr>
        <p:spPr>
          <a:xfrm>
            <a:off x="6146543" y="1338773"/>
            <a:ext cx="5257801" cy="1790700"/>
          </a:xfrm>
          <a:prstGeom prst="roundRect">
            <a:avLst>
              <a:gd name="adj" fmla="val 4915"/>
            </a:avLst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B78BCE10-E3D6-4382-AC91-91C491DCC231}"/>
              </a:ext>
            </a:extLst>
          </p:cNvPr>
          <p:cNvSpPr/>
          <p:nvPr userDrawn="1"/>
        </p:nvSpPr>
        <p:spPr>
          <a:xfrm>
            <a:off x="6146542" y="3281872"/>
            <a:ext cx="5257801" cy="2592387"/>
          </a:xfrm>
          <a:prstGeom prst="roundRect">
            <a:avLst>
              <a:gd name="adj" fmla="val 4915"/>
            </a:avLst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15" name="Рисунок 8">
            <a:extLst>
              <a:ext uri="{FF2B5EF4-FFF2-40B4-BE49-F238E27FC236}">
                <a16:creationId xmlns:a16="http://schemas.microsoft.com/office/drawing/2014/main" xmlns="" id="{1B3655D6-3D55-4872-9638-A2CDE937009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87654" y="1362458"/>
            <a:ext cx="5150564" cy="4511801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CD05FEE-9039-77ED-08F4-DFD49416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331DEAD-7BB3-E720-8F50-BDDF66038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60" y="285063"/>
            <a:ext cx="457926" cy="4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3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29E0DFA-7FB7-80CF-2FA6-467D39263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313" y="2466262"/>
            <a:ext cx="7224298" cy="707886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rgbClr val="4C57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4FAB78F6-27AC-C574-DC0B-10C56D65F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313" y="3452106"/>
            <a:ext cx="7224298" cy="40011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9282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52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0" y="4499604"/>
            <a:ext cx="2353876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59574" y="4499604"/>
            <a:ext cx="2353876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5982127" y="4503321"/>
            <a:ext cx="2353876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8452963" y="4499604"/>
            <a:ext cx="2353876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731830" y="4867271"/>
            <a:ext cx="2353876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359573" y="4867271"/>
            <a:ext cx="2353876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5982125" y="4870988"/>
            <a:ext cx="2353876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8452960" y="4867271"/>
            <a:ext cx="2353876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8" name="Рисунок 8">
            <a:extLst>
              <a:ext uri="{FF2B5EF4-FFF2-40B4-BE49-F238E27FC236}">
                <a16:creationId xmlns:a16="http://schemas.microsoft.com/office/drawing/2014/main" xmlns="" id="{93FCEA1D-36B0-471C-AC60-EA59835CA4C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9788" y="1986532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39" name="Рисунок 8">
            <a:extLst>
              <a:ext uri="{FF2B5EF4-FFF2-40B4-BE49-F238E27FC236}">
                <a16:creationId xmlns:a16="http://schemas.microsoft.com/office/drawing/2014/main" xmlns="" id="{91CD8701-40E3-48C3-9B85-BF6216A4204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501010" y="1986532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40" name="Рисунок 8">
            <a:extLst>
              <a:ext uri="{FF2B5EF4-FFF2-40B4-BE49-F238E27FC236}">
                <a16:creationId xmlns:a16="http://schemas.microsoft.com/office/drawing/2014/main" xmlns="" id="{DBB0FF07-71FD-411B-A98D-45235859958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123562" y="1986532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41" name="Рисунок 8">
            <a:extLst>
              <a:ext uri="{FF2B5EF4-FFF2-40B4-BE49-F238E27FC236}">
                <a16:creationId xmlns:a16="http://schemas.microsoft.com/office/drawing/2014/main" xmlns="" id="{C551D219-4F8A-4898-8581-F8F51F337ED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94397" y="1986532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B4A81FE-3B51-266C-3FBB-8C2B1A50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B25FFCD-3E73-5875-C557-FB13A06F2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60" y="285063"/>
            <a:ext cx="457926" cy="4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88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Текст 13">
            <a:extLst>
              <a:ext uri="{FF2B5EF4-FFF2-40B4-BE49-F238E27FC236}">
                <a16:creationId xmlns:a16="http://schemas.microsoft.com/office/drawing/2014/main" xmlns="" id="{998FBCDA-DC35-467A-891B-716956E7EE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5417" y="4990291"/>
            <a:ext cx="2445670" cy="338554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40" name="Рисунок 8">
            <a:extLst>
              <a:ext uri="{FF2B5EF4-FFF2-40B4-BE49-F238E27FC236}">
                <a16:creationId xmlns:a16="http://schemas.microsoft.com/office/drawing/2014/main" xmlns="" id="{A011635D-99E4-46F1-B632-5EEC8C8C7A6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103686" y="1805557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41" name="Рисунок 8">
            <a:extLst>
              <a:ext uri="{FF2B5EF4-FFF2-40B4-BE49-F238E27FC236}">
                <a16:creationId xmlns:a16="http://schemas.microsoft.com/office/drawing/2014/main" xmlns="" id="{3ECF234D-F392-4C2B-BB5B-B49D36267C0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694189" y="1805557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42" name="Рисунок 8">
            <a:extLst>
              <a:ext uri="{FF2B5EF4-FFF2-40B4-BE49-F238E27FC236}">
                <a16:creationId xmlns:a16="http://schemas.microsoft.com/office/drawing/2014/main" xmlns="" id="{9D9E5D5D-E4DE-4AE2-91DA-71B660EBE1C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84692" y="1805557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43" name="Рисунок 8">
            <a:extLst>
              <a:ext uri="{FF2B5EF4-FFF2-40B4-BE49-F238E27FC236}">
                <a16:creationId xmlns:a16="http://schemas.microsoft.com/office/drawing/2014/main" xmlns="" id="{C40FE688-016E-45F2-92C3-CE99F19F94C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875195" y="1805557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C97A59-7656-4C85-BF5A-CCA04FB91E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5030" y="4329719"/>
            <a:ext cx="2446072" cy="70788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25" name="Текст 13">
            <a:extLst>
              <a:ext uri="{FF2B5EF4-FFF2-40B4-BE49-F238E27FC236}">
                <a16:creationId xmlns:a16="http://schemas.microsoft.com/office/drawing/2014/main" xmlns="" id="{E95580F5-A258-4DE9-BA46-19337FE569F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02251" y="4990291"/>
            <a:ext cx="2445670" cy="338554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D39F99BA-E2A7-4017-8516-5875D552DFF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01864" y="4329719"/>
            <a:ext cx="2446072" cy="70788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xmlns="" id="{537239D8-F45E-4471-BDD1-C8DAEDDAA1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13773" y="4990291"/>
            <a:ext cx="2445670" cy="338554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2FE3B56C-99C9-4622-9C6F-A438E245BB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13386" y="4329719"/>
            <a:ext cx="2446072" cy="70788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xmlns="" id="{23BA40D5-2DAE-408F-812B-32BC63F844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75195" y="4970200"/>
            <a:ext cx="2540490" cy="338554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E8537752-028E-4130-94AE-0A062088B53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874808" y="4309628"/>
            <a:ext cx="2540908" cy="70788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6B0F9A6-7DC7-F06E-6B58-7CD7E171EB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37255A-9052-3CE9-49D6-F566393F7FE4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38F9C1E-2953-43F3-2B63-FA923FB82032}"/>
              </a:ext>
            </a:extLst>
          </p:cNvPr>
          <p:cNvSpPr/>
          <p:nvPr userDrawn="1"/>
        </p:nvSpPr>
        <p:spPr>
          <a:xfrm>
            <a:off x="0" y="2656114"/>
            <a:ext cx="957263" cy="1262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B8759B9-D8D1-75E7-89DA-45D8B7669269}"/>
              </a:ext>
            </a:extLst>
          </p:cNvPr>
          <p:cNvSpPr/>
          <p:nvPr userDrawn="1"/>
        </p:nvSpPr>
        <p:spPr>
          <a:xfrm>
            <a:off x="11234057" y="2656114"/>
            <a:ext cx="957263" cy="1262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25F6D54-D478-C394-A459-9C796B40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7F89F7-47D0-046B-D743-240679944C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60" y="285063"/>
            <a:ext cx="457926" cy="4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4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3" userDrawn="1">
          <p15:clr>
            <a:srgbClr val="FBAE40"/>
          </p15:clr>
        </p15:guide>
        <p15:guide id="4" pos="707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C69B5F49-D60D-4DD5-82F0-0ADF62BA76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2874"/>
          <a:stretch/>
        </p:blipFill>
        <p:spPr>
          <a:xfrm>
            <a:off x="6092029" y="0"/>
            <a:ext cx="4134732" cy="278387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F38EB76-5086-4B4F-9590-2742EFE5C4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43298" y="4352325"/>
            <a:ext cx="758114" cy="7527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00734D0-639A-4A22-9D53-E5A4C637F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5945"/>
          <a:stretch/>
        </p:blipFill>
        <p:spPr>
          <a:xfrm>
            <a:off x="10390808" y="5298822"/>
            <a:ext cx="1801192" cy="15591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5818A30-CC45-4F76-817F-E35E449D1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5554" b="41948"/>
          <a:stretch/>
        </p:blipFill>
        <p:spPr>
          <a:xfrm>
            <a:off x="0" y="4873228"/>
            <a:ext cx="2145821" cy="1984772"/>
          </a:xfrm>
          <a:prstGeom prst="rect">
            <a:avLst/>
          </a:prstGeom>
        </p:spPr>
      </p:pic>
      <p:sp>
        <p:nvSpPr>
          <p:cNvPr id="13" name="Текст 13">
            <a:extLst>
              <a:ext uri="{FF2B5EF4-FFF2-40B4-BE49-F238E27FC236}">
                <a16:creationId xmlns:a16="http://schemas.microsoft.com/office/drawing/2014/main" xmlns="" id="{B7744B30-0499-4302-BE90-BF8FE797EE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1140" y="4480808"/>
            <a:ext cx="2411212" cy="400110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68964638-1980-4920-B0A0-DF1DF06BB3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910" y="759671"/>
            <a:ext cx="9907460" cy="707886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7" name="Рисунок 8">
            <a:extLst>
              <a:ext uri="{FF2B5EF4-FFF2-40B4-BE49-F238E27FC236}">
                <a16:creationId xmlns:a16="http://schemas.microsoft.com/office/drawing/2014/main" xmlns="" id="{ECF84DFC-595F-4DBD-92B1-1031F26835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53073" y="1985128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CF5FC532-A35C-4B57-B693-8851A540D6F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977868" y="2395824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20" name="Рисунок 8">
            <a:extLst>
              <a:ext uri="{FF2B5EF4-FFF2-40B4-BE49-F238E27FC236}">
                <a16:creationId xmlns:a16="http://schemas.microsoft.com/office/drawing/2014/main" xmlns="" id="{AD3D5239-F49D-4B08-8CDE-82B90B6CC8B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724900" y="1997487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A6590B6D-B1EC-4711-87E1-B14143955F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92064" y="4899784"/>
            <a:ext cx="2398083" cy="400110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xmlns="" id="{30F8EE40-FE61-4E3F-8A8D-619891CB8A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29648" y="4480808"/>
            <a:ext cx="2411211" cy="400110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94E220-73A1-4B17-B62B-4BF201CE1C0A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© АНО ДПО «Национальный институт качества образования»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77545A-7B5A-2172-8C69-3CB9CB1B135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181572" y="6484001"/>
            <a:ext cx="1911998" cy="2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5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3">
            <a:extLst>
              <a:ext uri="{FF2B5EF4-FFF2-40B4-BE49-F238E27FC236}">
                <a16:creationId xmlns:a16="http://schemas.microsoft.com/office/drawing/2014/main" xmlns="" id="{B7744B30-0499-4302-BE90-BF8FE797EE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4481" y="4450513"/>
            <a:ext cx="2311031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B9085407-08AB-472B-98B4-D06F632AB9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4481" y="4789703"/>
            <a:ext cx="2311031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7" name="Рисунок 8">
            <a:extLst>
              <a:ext uri="{FF2B5EF4-FFF2-40B4-BE49-F238E27FC236}">
                <a16:creationId xmlns:a16="http://schemas.microsoft.com/office/drawing/2014/main" xmlns="" id="{ECF84DFC-595F-4DBD-92B1-1031F26835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53073" y="1985128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CF5FC532-A35C-4B57-B693-8851A540D6F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977868" y="2395824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8">
            <a:extLst>
              <a:ext uri="{FF2B5EF4-FFF2-40B4-BE49-F238E27FC236}">
                <a16:creationId xmlns:a16="http://schemas.microsoft.com/office/drawing/2014/main" xmlns="" id="{AD3D5239-F49D-4B08-8CDE-82B90B6CC8B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724900" y="1997487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A6590B6D-B1EC-4711-87E1-B14143955F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92065" y="4864196"/>
            <a:ext cx="2307690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xmlns="" id="{F20BACA7-620D-4ACB-AC2C-EC841598F4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92065" y="5203386"/>
            <a:ext cx="2307690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xmlns="" id="{30F8EE40-FE61-4E3F-8A8D-619891CB8A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29649" y="4454364"/>
            <a:ext cx="2307690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4" name="Текст 13">
            <a:extLst>
              <a:ext uri="{FF2B5EF4-FFF2-40B4-BE49-F238E27FC236}">
                <a16:creationId xmlns:a16="http://schemas.microsoft.com/office/drawing/2014/main" xmlns="" id="{3F72CAC4-B197-4856-AAF5-A49741EE47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29649" y="4793554"/>
            <a:ext cx="2307690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621BDC8-A679-A369-35E4-2170A43F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4D11D1F-3742-A75B-3B29-9EA0A831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60" y="285063"/>
            <a:ext cx="457926" cy="4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94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393774" y="1283306"/>
            <a:ext cx="1450800" cy="14511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067670" y="2891854"/>
            <a:ext cx="2005054" cy="646331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текста</a:t>
            </a:r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16"/>
          </p:nvPr>
        </p:nvSpPr>
        <p:spPr>
          <a:xfrm>
            <a:off x="3753747" y="2906233"/>
            <a:ext cx="2005053" cy="646331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7"/>
          </p:nvPr>
        </p:nvSpPr>
        <p:spPr>
          <a:xfrm>
            <a:off x="6387723" y="2906233"/>
            <a:ext cx="2005052" cy="646331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"/>
          <p:cNvSpPr>
            <a:spLocks noGrp="1"/>
          </p:cNvSpPr>
          <p:nvPr>
            <p:ph type="body" sz="quarter" idx="18"/>
          </p:nvPr>
        </p:nvSpPr>
        <p:spPr>
          <a:xfrm>
            <a:off x="9007178" y="2906233"/>
            <a:ext cx="2005051" cy="646331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3"/>
          <p:cNvSpPr>
            <a:spLocks noGrp="1"/>
          </p:cNvSpPr>
          <p:nvPr>
            <p:ph type="body" sz="quarter" idx="33"/>
          </p:nvPr>
        </p:nvSpPr>
        <p:spPr>
          <a:xfrm>
            <a:off x="1088920" y="5497800"/>
            <a:ext cx="2034573" cy="369332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8" name="Текст 3"/>
          <p:cNvSpPr>
            <a:spLocks noGrp="1"/>
          </p:cNvSpPr>
          <p:nvPr>
            <p:ph type="body" sz="quarter" idx="34"/>
          </p:nvPr>
        </p:nvSpPr>
        <p:spPr>
          <a:xfrm>
            <a:off x="3724224" y="5497800"/>
            <a:ext cx="2034573" cy="369332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9" name="Текст 3"/>
          <p:cNvSpPr>
            <a:spLocks noGrp="1"/>
          </p:cNvSpPr>
          <p:nvPr>
            <p:ph type="body" sz="quarter" idx="35"/>
          </p:nvPr>
        </p:nvSpPr>
        <p:spPr>
          <a:xfrm>
            <a:off x="6358199" y="5497800"/>
            <a:ext cx="2034573" cy="369332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Текст 3"/>
          <p:cNvSpPr>
            <a:spLocks noGrp="1"/>
          </p:cNvSpPr>
          <p:nvPr>
            <p:ph type="body" sz="quarter" idx="36"/>
          </p:nvPr>
        </p:nvSpPr>
        <p:spPr>
          <a:xfrm>
            <a:off x="8977655" y="5497800"/>
            <a:ext cx="2034573" cy="369332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текста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F97B59AB-BE5A-49BC-AF43-8138CB410336}"/>
              </a:ext>
            </a:extLst>
          </p:cNvPr>
          <p:cNvSpPr/>
          <p:nvPr userDrawn="1"/>
        </p:nvSpPr>
        <p:spPr>
          <a:xfrm>
            <a:off x="1293883" y="1187325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xmlns="" id="{0BEDC81A-6185-4B13-95E5-2C03E37D506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00745" y="1283306"/>
            <a:ext cx="1450800" cy="14511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3C1D460F-CEA8-45E4-9F18-E0EF3CD0E2C6}"/>
              </a:ext>
            </a:extLst>
          </p:cNvPr>
          <p:cNvSpPr/>
          <p:nvPr userDrawn="1"/>
        </p:nvSpPr>
        <p:spPr>
          <a:xfrm>
            <a:off x="3900854" y="1187325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25" name="Рисунок 8">
            <a:extLst>
              <a:ext uri="{FF2B5EF4-FFF2-40B4-BE49-F238E27FC236}">
                <a16:creationId xmlns:a16="http://schemas.microsoft.com/office/drawing/2014/main" xmlns="" id="{572FCE19-5C10-480A-9606-ED4885465C3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374474" y="3871234"/>
            <a:ext cx="1450800" cy="14511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D88A8879-8BC3-46F7-81C4-28A5B3528BE1}"/>
              </a:ext>
            </a:extLst>
          </p:cNvPr>
          <p:cNvSpPr/>
          <p:nvPr userDrawn="1"/>
        </p:nvSpPr>
        <p:spPr>
          <a:xfrm>
            <a:off x="1274583" y="3772636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27" name="Рисунок 8">
            <a:extLst>
              <a:ext uri="{FF2B5EF4-FFF2-40B4-BE49-F238E27FC236}">
                <a16:creationId xmlns:a16="http://schemas.microsoft.com/office/drawing/2014/main" xmlns="" id="{C2B39F7C-B51A-4909-89E8-5D1C84DA0A1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000745" y="3868617"/>
            <a:ext cx="1450800" cy="14511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BC1AAC38-0D04-4604-973C-943518D0C59E}"/>
              </a:ext>
            </a:extLst>
          </p:cNvPr>
          <p:cNvSpPr/>
          <p:nvPr userDrawn="1"/>
        </p:nvSpPr>
        <p:spPr>
          <a:xfrm>
            <a:off x="3900854" y="3772636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32" name="Рисунок 8">
            <a:extLst>
              <a:ext uri="{FF2B5EF4-FFF2-40B4-BE49-F238E27FC236}">
                <a16:creationId xmlns:a16="http://schemas.microsoft.com/office/drawing/2014/main" xmlns="" id="{B23ACB97-E0A2-4750-9552-B47E7717DF6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632341" y="1280316"/>
            <a:ext cx="1450800" cy="14511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DF284A32-BB83-4924-90D1-5E5BE777933D}"/>
              </a:ext>
            </a:extLst>
          </p:cNvPr>
          <p:cNvSpPr/>
          <p:nvPr userDrawn="1"/>
        </p:nvSpPr>
        <p:spPr>
          <a:xfrm>
            <a:off x="6532450" y="1187325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34" name="Рисунок 8">
            <a:extLst>
              <a:ext uri="{FF2B5EF4-FFF2-40B4-BE49-F238E27FC236}">
                <a16:creationId xmlns:a16="http://schemas.microsoft.com/office/drawing/2014/main" xmlns="" id="{5C2AF432-DA8E-44E0-90D3-AE5643C913B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269541" y="1280316"/>
            <a:ext cx="1450800" cy="14511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F83C2613-64C4-418D-B925-A9C0086CB671}"/>
              </a:ext>
            </a:extLst>
          </p:cNvPr>
          <p:cNvSpPr/>
          <p:nvPr userDrawn="1"/>
        </p:nvSpPr>
        <p:spPr>
          <a:xfrm>
            <a:off x="9171270" y="1187325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36" name="Рисунок 8">
            <a:extLst>
              <a:ext uri="{FF2B5EF4-FFF2-40B4-BE49-F238E27FC236}">
                <a16:creationId xmlns:a16="http://schemas.microsoft.com/office/drawing/2014/main" xmlns="" id="{7F934B26-8069-4E2A-8E13-2DCF6E96C9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632341" y="3868617"/>
            <a:ext cx="1450800" cy="14511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endParaRPr lang="ru-RU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F4F75026-889A-4AC8-8786-AA40E4B393BC}"/>
              </a:ext>
            </a:extLst>
          </p:cNvPr>
          <p:cNvSpPr/>
          <p:nvPr userDrawn="1"/>
        </p:nvSpPr>
        <p:spPr>
          <a:xfrm>
            <a:off x="6534589" y="3775253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38" name="Рисунок 8">
            <a:extLst>
              <a:ext uri="{FF2B5EF4-FFF2-40B4-BE49-F238E27FC236}">
                <a16:creationId xmlns:a16="http://schemas.microsoft.com/office/drawing/2014/main" xmlns="" id="{8A914560-75DB-450D-BB99-2648BE0773C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269541" y="3868617"/>
            <a:ext cx="1450800" cy="14511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1BD05E76-B735-4FDD-812D-E439C76CCC67}"/>
              </a:ext>
            </a:extLst>
          </p:cNvPr>
          <p:cNvSpPr/>
          <p:nvPr userDrawn="1"/>
        </p:nvSpPr>
        <p:spPr>
          <a:xfrm>
            <a:off x="9171270" y="3772636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623AB03-34FD-63E9-4F27-3187870B1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65E91B-1476-55B6-0AED-EA6C9479ABC2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4C9A37F-8E7E-4443-D365-6DBC5A38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4C85F3-F8B9-B511-FE80-EDB098294D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60" y="285063"/>
            <a:ext cx="457926" cy="4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14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углы 4">
            <a:extLst>
              <a:ext uri="{FF2B5EF4-FFF2-40B4-BE49-F238E27FC236}">
                <a16:creationId xmlns:a16="http://schemas.microsoft.com/office/drawing/2014/main" xmlns="" id="{92042BA5-CBD2-41A5-9DD5-026CC9C35302}"/>
              </a:ext>
            </a:extLst>
          </p:cNvPr>
          <p:cNvSpPr/>
          <p:nvPr userDrawn="1"/>
        </p:nvSpPr>
        <p:spPr>
          <a:xfrm>
            <a:off x="0" y="2102011"/>
            <a:ext cx="12192000" cy="1021119"/>
          </a:xfrm>
          <a:prstGeom prst="roundRect">
            <a:avLst>
              <a:gd name="adj" fmla="val 0"/>
            </a:avLst>
          </a:prstGeom>
          <a:solidFill>
            <a:srgbClr val="F4BB4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ACBE8195-F5D1-4CF4-976D-73016FD05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9257"/>
          <a:stretch/>
        </p:blipFill>
        <p:spPr>
          <a:xfrm>
            <a:off x="11190703" y="2101812"/>
            <a:ext cx="974204" cy="8777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F783773-9425-4C08-948B-0D01429B1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5584" b="40465"/>
          <a:stretch/>
        </p:blipFill>
        <p:spPr>
          <a:xfrm>
            <a:off x="0" y="2313153"/>
            <a:ext cx="847294" cy="804096"/>
          </a:xfrm>
          <a:prstGeom prst="rect">
            <a:avLst/>
          </a:prstGeom>
        </p:spPr>
      </p:pic>
      <p:sp>
        <p:nvSpPr>
          <p:cNvPr id="3" name="Рисунок 8"/>
          <p:cNvSpPr>
            <a:spLocks noGrp="1"/>
          </p:cNvSpPr>
          <p:nvPr>
            <p:ph type="pic" sz="quarter" idx="10"/>
          </p:nvPr>
        </p:nvSpPr>
        <p:spPr>
          <a:xfrm>
            <a:off x="1056644" y="1603912"/>
            <a:ext cx="2074857" cy="20748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800"/>
            </a:lvl1pPr>
          </a:lstStyle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876644" y="3929277"/>
            <a:ext cx="2607357" cy="400110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8"/>
          </p:nvPr>
        </p:nvSpPr>
        <p:spPr>
          <a:xfrm>
            <a:off x="876644" y="4319046"/>
            <a:ext cx="2607357" cy="338554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61631C23-BE80-4576-9089-B911DEDFC7B7}"/>
              </a:ext>
            </a:extLst>
          </p:cNvPr>
          <p:cNvSpPr/>
          <p:nvPr userDrawn="1"/>
        </p:nvSpPr>
        <p:spPr>
          <a:xfrm>
            <a:off x="876644" y="1421946"/>
            <a:ext cx="2420667" cy="2420667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xmlns="" id="{5E85DDD8-84B4-46A6-8A55-B8281532129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85544" y="1603912"/>
            <a:ext cx="2074857" cy="20748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800"/>
            </a:lvl1pPr>
          </a:lstStyle>
          <a:p>
            <a:endParaRPr lang="ru-RU" dirty="0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31A2B39E-F086-4A8C-B5C2-A480639C66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05544" y="3929277"/>
            <a:ext cx="2607357" cy="400110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xmlns="" id="{09C77B08-E5D1-487C-A4FF-9BE2786C8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05544" y="4319046"/>
            <a:ext cx="2607357" cy="338554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26DE8AFD-7D37-4D4C-BC99-71EB3F2CE268}"/>
              </a:ext>
            </a:extLst>
          </p:cNvPr>
          <p:cNvSpPr/>
          <p:nvPr userDrawn="1"/>
        </p:nvSpPr>
        <p:spPr>
          <a:xfrm>
            <a:off x="3505544" y="1421946"/>
            <a:ext cx="2420667" cy="2420667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26" name="Рисунок 8">
            <a:extLst>
              <a:ext uri="{FF2B5EF4-FFF2-40B4-BE49-F238E27FC236}">
                <a16:creationId xmlns:a16="http://schemas.microsoft.com/office/drawing/2014/main" xmlns="" id="{59C378B3-9F98-441C-82C6-753D6A076F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42679" y="1603912"/>
            <a:ext cx="2074857" cy="20748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800"/>
            </a:lvl1pPr>
          </a:lstStyle>
          <a:p>
            <a:endParaRPr lang="ru-RU" dirty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xmlns="" id="{8F45ACA8-5729-4D32-B89D-5828074D19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62679" y="3929277"/>
            <a:ext cx="2607357" cy="400110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xmlns="" id="{C5FC18C2-40FC-4F5E-9217-C90FAAB5E3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2680" y="4319046"/>
            <a:ext cx="2605770" cy="338554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379D0D4D-D1A6-43CE-8C60-EEAE3E177DB2}"/>
              </a:ext>
            </a:extLst>
          </p:cNvPr>
          <p:cNvSpPr/>
          <p:nvPr userDrawn="1"/>
        </p:nvSpPr>
        <p:spPr>
          <a:xfrm>
            <a:off x="6162679" y="1421946"/>
            <a:ext cx="2420667" cy="2420667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30" name="Рисунок 8">
            <a:extLst>
              <a:ext uri="{FF2B5EF4-FFF2-40B4-BE49-F238E27FC236}">
                <a16:creationId xmlns:a16="http://schemas.microsoft.com/office/drawing/2014/main" xmlns="" id="{C0BE99C1-5DBB-4C8F-AA8B-1F4229B55CC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50036" y="1584204"/>
            <a:ext cx="2074857" cy="20748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800"/>
            </a:lvl1pPr>
          </a:lstStyle>
          <a:p>
            <a:endParaRPr lang="ru-RU" dirty="0"/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xmlns="" id="{26AE6FD2-1B8A-4906-950C-B96DAE65EA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19814" y="3923259"/>
            <a:ext cx="2607357" cy="400110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8CB52D0A-5258-463E-B737-666B1259F3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8229" y="4313028"/>
            <a:ext cx="2607357" cy="338554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FE42DC1B-D7A0-44D7-A1A8-B8EBD7A5A71D}"/>
              </a:ext>
            </a:extLst>
          </p:cNvPr>
          <p:cNvSpPr/>
          <p:nvPr userDrawn="1"/>
        </p:nvSpPr>
        <p:spPr>
          <a:xfrm>
            <a:off x="8770036" y="1402238"/>
            <a:ext cx="2420667" cy="2420667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3F4F109-5F43-1D6D-902C-EA5CCB5307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CC1449-57C7-A503-EE9A-220672D7F306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C8FF903-DFEB-E970-2564-1C67B0D4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8CD155-2B9B-A8F3-2CB5-9720E90F033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60" y="285063"/>
            <a:ext cx="457926" cy="4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46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2C6D7CE-0DAA-4F4E-96B6-DBFE0DF35F9F}"/>
              </a:ext>
            </a:extLst>
          </p:cNvPr>
          <p:cNvSpPr/>
          <p:nvPr userDrawn="1"/>
        </p:nvSpPr>
        <p:spPr>
          <a:xfrm>
            <a:off x="6266742" y="1242026"/>
            <a:ext cx="5140746" cy="4774312"/>
          </a:xfrm>
          <a:prstGeom prst="roundRect">
            <a:avLst>
              <a:gd name="adj" fmla="val 1340"/>
            </a:avLst>
          </a:prstGeom>
          <a:noFill/>
          <a:ln>
            <a:solidFill>
              <a:schemeClr val="bg1">
                <a:lumMod val="75000"/>
                <a:alpha val="6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DE3ECFD9-5F9A-41CE-84D7-0DF98491BA48}"/>
              </a:ext>
            </a:extLst>
          </p:cNvPr>
          <p:cNvSpPr/>
          <p:nvPr userDrawn="1"/>
        </p:nvSpPr>
        <p:spPr>
          <a:xfrm>
            <a:off x="955252" y="1242026"/>
            <a:ext cx="4980438" cy="4774312"/>
          </a:xfrm>
          <a:prstGeom prst="roundRect">
            <a:avLst>
              <a:gd name="adj" fmla="val 1340"/>
            </a:avLst>
          </a:prstGeom>
          <a:noFill/>
          <a:ln>
            <a:solidFill>
              <a:schemeClr val="bg1">
                <a:lumMod val="75000"/>
                <a:alpha val="65000"/>
              </a:schemeClr>
            </a:solidFill>
            <a:prstDash val="sysDash"/>
          </a:ln>
          <a:effectLst>
            <a:outerShdw blurRad="508000" dist="419100" dir="4200000" sx="80000" sy="80000" algn="ctr" rotWithShape="0">
              <a:srgbClr val="9696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D3F773B4-9CB8-4C10-983D-656B92D33F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03772" y="1395569"/>
            <a:ext cx="4830966" cy="945708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D726B7-5309-14D5-BF7B-87152EC410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11B121-F048-7262-3413-78BAAEFB9CCA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161297C-B7E3-58D6-42C6-EB8DD92E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9066AA-D6E2-BF01-FB08-5EADAC4846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60" y="285063"/>
            <a:ext cx="457926" cy="4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1106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9" userDrawn="1">
          <p15:clr>
            <a:srgbClr val="FBAE40"/>
          </p15:clr>
        </p15:guide>
        <p15:guide id="4" pos="610" userDrawn="1">
          <p15:clr>
            <a:srgbClr val="FBAE40"/>
          </p15:clr>
        </p15:guide>
        <p15:guide id="5" pos="7077" userDrawn="1">
          <p15:clr>
            <a:srgbClr val="FBAE40"/>
          </p15:clr>
        </p15:guide>
        <p15:guide id="6" orient="horz" pos="39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D3F773B4-9CB8-4C10-983D-656B92D33F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7262" y="1055915"/>
            <a:ext cx="10436115" cy="400110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202802D-2382-B4A9-DE31-8504D3B37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506F7F-218B-E58E-1697-616E5C5601D7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4EEC1A7-9620-D05E-7C65-681D9541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3C888D-AC0D-0248-BDA1-FBF95489B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60" y="285063"/>
            <a:ext cx="457926" cy="4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825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0DEACF6-7380-0EA6-5AC5-C36520C91F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0252CF-DFE1-EBE9-6902-0B89242C677C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F4A3F7D6-CAE9-2136-5924-E70E3DD9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6ADB1FD-44DD-B51D-F3A7-1928C37D2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60" y="285063"/>
            <a:ext cx="457926" cy="4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DA11D6B4-E9EF-271E-B148-A705961F044B}"/>
              </a:ext>
            </a:extLst>
          </p:cNvPr>
          <p:cNvSpPr/>
          <p:nvPr userDrawn="1"/>
        </p:nvSpPr>
        <p:spPr>
          <a:xfrm>
            <a:off x="552451" y="552450"/>
            <a:ext cx="11125200" cy="5124449"/>
          </a:xfrm>
          <a:prstGeom prst="roundRect">
            <a:avLst>
              <a:gd name="adj" fmla="val 3764"/>
            </a:avLst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84A671-8DBC-B374-B7CC-CF9F95A63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401" y="2445314"/>
            <a:ext cx="9853198" cy="707886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rgbClr val="4C57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B2F47897-A249-3C28-41EC-A96176F16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401" y="3267527"/>
            <a:ext cx="9853198" cy="40011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7216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9CAEE44-FD3F-A986-0C37-7F7C200F6C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4270" y="2105561"/>
            <a:ext cx="5504630" cy="1323439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4C3C3673-E52D-F848-448E-AC9362C20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270" y="3566690"/>
            <a:ext cx="5504630" cy="400110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170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 ">
    <p:bg>
      <p:bgPr>
        <a:solidFill>
          <a:srgbClr val="F4B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5689E5-112E-5125-8C30-FE1B96C82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2838"/>
          <a:stretch/>
        </p:blipFill>
        <p:spPr>
          <a:xfrm rot="5400000">
            <a:off x="9677589" y="-83646"/>
            <a:ext cx="2430763" cy="2598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B13F2A-D02A-98E8-20CB-394DD54CE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5584" b="40465"/>
          <a:stretch/>
        </p:blipFill>
        <p:spPr>
          <a:xfrm>
            <a:off x="1" y="5359227"/>
            <a:ext cx="1579290" cy="149877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A207FDB-2960-B172-67C9-7A10303104B8}"/>
              </a:ext>
            </a:extLst>
          </p:cNvPr>
          <p:cNvSpPr/>
          <p:nvPr userDrawn="1"/>
        </p:nvSpPr>
        <p:spPr>
          <a:xfrm>
            <a:off x="889994" y="641941"/>
            <a:ext cx="10437203" cy="516392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2079121-7B80-756E-56FB-99D3ECF02B37}"/>
              </a:ext>
            </a:extLst>
          </p:cNvPr>
          <p:cNvCxnSpPr>
            <a:cxnSpLocks/>
          </p:cNvCxnSpPr>
          <p:nvPr userDrawn="1"/>
        </p:nvCxnSpPr>
        <p:spPr>
          <a:xfrm>
            <a:off x="1011340" y="1226309"/>
            <a:ext cx="10169319" cy="0"/>
          </a:xfrm>
          <a:prstGeom prst="line">
            <a:avLst/>
          </a:prstGeom>
          <a:ln w="12700">
            <a:solidFill>
              <a:schemeClr val="bg1">
                <a:lumMod val="85000"/>
                <a:alpha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DCD8D-9D95-D95B-74BB-949764BC4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768" y="2474651"/>
            <a:ext cx="9103199" cy="707886"/>
          </a:xfrm>
        </p:spPr>
        <p:txBody>
          <a:bodyPr anchor="b"/>
          <a:lstStyle>
            <a:lvl1pPr algn="l">
              <a:lnSpc>
                <a:spcPct val="100000"/>
              </a:lnSpc>
              <a:defRPr sz="4000" b="1">
                <a:solidFill>
                  <a:srgbClr val="4C57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5048B17-14EA-C053-BDF9-AF58403EC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769" y="3339659"/>
            <a:ext cx="9103200" cy="40011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Хорда 9">
            <a:extLst>
              <a:ext uri="{FF2B5EF4-FFF2-40B4-BE49-F238E27FC236}">
                <a16:creationId xmlns:a16="http://schemas.microsoft.com/office/drawing/2014/main" xmlns="" id="{0D31CA05-47FB-4226-A5D9-B04CF18C559E}"/>
              </a:ext>
            </a:extLst>
          </p:cNvPr>
          <p:cNvSpPr/>
          <p:nvPr userDrawn="1"/>
        </p:nvSpPr>
        <p:spPr>
          <a:xfrm rot="10800000">
            <a:off x="766185" y="1128314"/>
            <a:ext cx="203173" cy="203173"/>
          </a:xfrm>
          <a:prstGeom prst="chord">
            <a:avLst>
              <a:gd name="adj1" fmla="val 5285554"/>
              <a:gd name="adj2" fmla="val 16216378"/>
            </a:avLst>
          </a:prstGeom>
          <a:solidFill>
            <a:schemeClr val="tx2"/>
          </a:solidFill>
          <a:ln>
            <a:noFill/>
          </a:ln>
          <a:effectLst>
            <a:outerShdw blurRad="508000" dist="419100" dir="4200000" sx="80000" sy="80000" algn="ctr" rotWithShape="0">
              <a:srgbClr val="9696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11" name="Хорда 10">
            <a:extLst>
              <a:ext uri="{FF2B5EF4-FFF2-40B4-BE49-F238E27FC236}">
                <a16:creationId xmlns:a16="http://schemas.microsoft.com/office/drawing/2014/main" xmlns="" id="{9931708B-6E57-4D87-8F12-0BAB70DCA6A5}"/>
              </a:ext>
            </a:extLst>
          </p:cNvPr>
          <p:cNvSpPr/>
          <p:nvPr userDrawn="1"/>
        </p:nvSpPr>
        <p:spPr>
          <a:xfrm rot="10800000" flipH="1">
            <a:off x="11232166" y="1128314"/>
            <a:ext cx="203173" cy="203173"/>
          </a:xfrm>
          <a:prstGeom prst="chord">
            <a:avLst>
              <a:gd name="adj1" fmla="val 5285554"/>
              <a:gd name="adj2" fmla="val 16216378"/>
            </a:avLst>
          </a:prstGeom>
          <a:solidFill>
            <a:srgbClr val="F9CE6B"/>
          </a:solidFill>
          <a:ln>
            <a:noFill/>
          </a:ln>
          <a:effectLst>
            <a:outerShdw blurRad="508000" dist="419100" dir="4200000" sx="80000" sy="80000" algn="ctr" rotWithShape="0">
              <a:srgbClr val="9696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9045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 ">
    <p:bg>
      <p:bgPr>
        <a:solidFill>
          <a:srgbClr val="F4B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919FB2B-85A1-B1A1-CDA6-5CEB6110B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7536" b="60531"/>
          <a:stretch/>
        </p:blipFill>
        <p:spPr>
          <a:xfrm>
            <a:off x="0" y="5313625"/>
            <a:ext cx="1999148" cy="15443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5A844A-278F-1076-9ADB-20327E6CF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52838"/>
          <a:stretch/>
        </p:blipFill>
        <p:spPr>
          <a:xfrm rot="5400000">
            <a:off x="9677589" y="-83646"/>
            <a:ext cx="2430763" cy="259805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A207FDB-2960-B172-67C9-7A10303104B8}"/>
              </a:ext>
            </a:extLst>
          </p:cNvPr>
          <p:cNvSpPr/>
          <p:nvPr userDrawn="1"/>
        </p:nvSpPr>
        <p:spPr>
          <a:xfrm>
            <a:off x="877398" y="663227"/>
            <a:ext cx="10437203" cy="531427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2079121-7B80-756E-56FB-99D3ECF02B37}"/>
              </a:ext>
            </a:extLst>
          </p:cNvPr>
          <p:cNvCxnSpPr>
            <a:cxnSpLocks/>
          </p:cNvCxnSpPr>
          <p:nvPr userDrawn="1"/>
        </p:nvCxnSpPr>
        <p:spPr>
          <a:xfrm>
            <a:off x="982312" y="1460907"/>
            <a:ext cx="10172699" cy="0"/>
          </a:xfrm>
          <a:prstGeom prst="line">
            <a:avLst/>
          </a:prstGeom>
          <a:ln w="12700">
            <a:solidFill>
              <a:schemeClr val="bg1">
                <a:lumMod val="85000"/>
                <a:alpha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DCD8D-9D95-D95B-74BB-949764BC4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802" y="2621685"/>
            <a:ext cx="9103199" cy="707886"/>
          </a:xfrm>
        </p:spPr>
        <p:txBody>
          <a:bodyPr anchor="b"/>
          <a:lstStyle>
            <a:lvl1pPr algn="l">
              <a:lnSpc>
                <a:spcPct val="100000"/>
              </a:lnSpc>
              <a:defRPr sz="4000" b="1">
                <a:solidFill>
                  <a:srgbClr val="4C57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5048B17-14EA-C053-BDF9-AF58403EC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803" y="3464854"/>
            <a:ext cx="9103200" cy="40011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Хорда 9">
            <a:extLst>
              <a:ext uri="{FF2B5EF4-FFF2-40B4-BE49-F238E27FC236}">
                <a16:creationId xmlns:a16="http://schemas.microsoft.com/office/drawing/2014/main" xmlns="" id="{8C0FDC6B-47B1-0858-BBC1-ACE79A9A9F1E}"/>
              </a:ext>
            </a:extLst>
          </p:cNvPr>
          <p:cNvSpPr/>
          <p:nvPr userDrawn="1"/>
        </p:nvSpPr>
        <p:spPr>
          <a:xfrm rot="10800000">
            <a:off x="766185" y="1359319"/>
            <a:ext cx="203173" cy="203173"/>
          </a:xfrm>
          <a:prstGeom prst="chord">
            <a:avLst>
              <a:gd name="adj1" fmla="val 5285554"/>
              <a:gd name="adj2" fmla="val 16216378"/>
            </a:avLst>
          </a:prstGeom>
          <a:solidFill>
            <a:schemeClr val="tx2"/>
          </a:solidFill>
          <a:ln>
            <a:noFill/>
          </a:ln>
          <a:effectLst>
            <a:outerShdw blurRad="508000" dist="419100" dir="4200000" sx="80000" sy="80000" algn="ctr" rotWithShape="0">
              <a:srgbClr val="9696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11" name="Хорда 10">
            <a:extLst>
              <a:ext uri="{FF2B5EF4-FFF2-40B4-BE49-F238E27FC236}">
                <a16:creationId xmlns:a16="http://schemas.microsoft.com/office/drawing/2014/main" xmlns="" id="{36E5330C-5899-4458-94A9-CC4BB7D57FD6}"/>
              </a:ext>
            </a:extLst>
          </p:cNvPr>
          <p:cNvSpPr/>
          <p:nvPr userDrawn="1"/>
        </p:nvSpPr>
        <p:spPr>
          <a:xfrm rot="10800000" flipH="1">
            <a:off x="11225022" y="1359319"/>
            <a:ext cx="203173" cy="203173"/>
          </a:xfrm>
          <a:prstGeom prst="chord">
            <a:avLst>
              <a:gd name="adj1" fmla="val 5285554"/>
              <a:gd name="adj2" fmla="val 16216378"/>
            </a:avLst>
          </a:prstGeom>
          <a:solidFill>
            <a:srgbClr val="F9CE6B"/>
          </a:solidFill>
          <a:ln>
            <a:noFill/>
          </a:ln>
          <a:effectLst>
            <a:outerShdw blurRad="508000" dist="419100" dir="4200000" sx="80000" sy="80000" algn="ctr" rotWithShape="0">
              <a:srgbClr val="9696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491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BE4EC0DF-8A71-43C9-8A73-AD4B1824CE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4801" y="2320133"/>
            <a:ext cx="5208008" cy="132343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2601B5E1-8011-48BD-819C-29BD386DB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801" y="3857950"/>
            <a:ext cx="5208008" cy="40011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5830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8">
    <p:bg>
      <p:bgPr>
        <a:solidFill>
          <a:srgbClr val="F4B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BE4EC0DF-8A71-43C9-8A73-AD4B1824C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993" y="2831779"/>
            <a:ext cx="6581649" cy="707886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2601B5E1-8011-48BD-819C-29BD386DB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993" y="3755556"/>
            <a:ext cx="6581649" cy="400110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8747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F113D7-5C5D-7782-710E-23572BA4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63" y="1244698"/>
            <a:ext cx="10277475" cy="822316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89ACD8-64A4-4CD1-AD7A-66EF065A60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B4BB7C-AEB4-46B7-ADC6-9851F9C1B974}"/>
              </a:ext>
            </a:extLst>
          </p:cNvPr>
          <p:cNvSpPr txBox="1"/>
          <p:nvPr userDrawn="1"/>
        </p:nvSpPr>
        <p:spPr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FDB966ED-580D-F883-DB50-50D2BBA7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C6E8388-F588-4E59-D9FF-86C51A202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95948" y="334759"/>
            <a:ext cx="380859" cy="3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0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3" userDrawn="1">
          <p15:clr>
            <a:srgbClr val="FBAE40"/>
          </p15:clr>
        </p15:guide>
        <p15:guide id="4" pos="7077" userDrawn="1">
          <p15:clr>
            <a:srgbClr val="FBAE40"/>
          </p15:clr>
        </p15:guide>
        <p15:guide id="5" pos="5458" userDrawn="1">
          <p15:clr>
            <a:srgbClr val="FBAE40"/>
          </p15:clr>
        </p15:guide>
        <p15:guide id="6" pos="2208" userDrawn="1">
          <p15:clr>
            <a:srgbClr val="FBAE40"/>
          </p15:clr>
        </p15:guide>
        <p15:guide id="7" orient="horz" pos="391" userDrawn="1">
          <p15:clr>
            <a:srgbClr val="FBAE40"/>
          </p15:clr>
        </p15:guide>
        <p15:guide id="8" orient="horz" pos="50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C020F-68E2-BDD6-9B50-3D1CBB01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4"/>
            <a:ext cx="105156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BEDF66-DE8B-99C5-D5BB-877C5CE25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578"/>
            <a:ext cx="10515600" cy="42248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279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49" r:id="rId4"/>
    <p:sldLayoutId id="2147483660" r:id="rId5"/>
    <p:sldLayoutId id="2147483661" r:id="rId6"/>
    <p:sldLayoutId id="2147483698" r:id="rId7"/>
    <p:sldLayoutId id="2147483699" r:id="rId8"/>
    <p:sldLayoutId id="2147483650" r:id="rId9"/>
    <p:sldLayoutId id="2147483691" r:id="rId10"/>
    <p:sldLayoutId id="2147483653" r:id="rId11"/>
    <p:sldLayoutId id="2147483682" r:id="rId12"/>
    <p:sldLayoutId id="2147483662" r:id="rId13"/>
    <p:sldLayoutId id="2147483663" r:id="rId14"/>
    <p:sldLayoutId id="2147483651" r:id="rId15"/>
    <p:sldLayoutId id="2147483656" r:id="rId16"/>
    <p:sldLayoutId id="2147483681" r:id="rId17"/>
    <p:sldLayoutId id="2147483701" r:id="rId18"/>
    <p:sldLayoutId id="2147483700" r:id="rId19"/>
    <p:sldLayoutId id="2147483692" r:id="rId20"/>
    <p:sldLayoutId id="2147483693" r:id="rId21"/>
    <p:sldLayoutId id="2147483694" r:id="rId22"/>
    <p:sldLayoutId id="2147483697" r:id="rId23"/>
    <p:sldLayoutId id="2147483695" r:id="rId24"/>
    <p:sldLayoutId id="2147483696" r:id="rId25"/>
    <p:sldLayoutId id="2147483703" r:id="rId26"/>
    <p:sldLayoutId id="2147483704" r:id="rId27"/>
    <p:sldLayoutId id="2147483705" r:id="rId2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35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CE430D-4733-4BAB-AA4E-1EA7E7FFF6AD}"/>
              </a:ext>
            </a:extLst>
          </p:cNvPr>
          <p:cNvSpPr txBox="1"/>
          <p:nvPr/>
        </p:nvSpPr>
        <p:spPr>
          <a:xfrm>
            <a:off x="858644" y="691376"/>
            <a:ext cx="10303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Делимся опытом по индикаторам   4 уровня. </a:t>
            </a:r>
          </a:p>
          <a:p>
            <a:pPr algn="ctr"/>
            <a:r>
              <a:rPr lang="ru-RU" sz="1600" dirty="0"/>
              <a:t>Развитие ПСКОМ в </a:t>
            </a:r>
            <a:r>
              <a:rPr lang="ru-RU" sz="1600" dirty="0" smtClean="0"/>
              <a:t>группах </a:t>
            </a:r>
            <a:r>
              <a:rPr lang="ru-RU" sz="1600" dirty="0"/>
              <a:t>организовано поэтапно: начиная с восприятия культурных явлений (наблюдение, обсуждение) и заканчивая активной созидательной деятельностью (инициативы, проекты</a:t>
            </a:r>
            <a:r>
              <a:rPr lang="ru-RU" sz="1600" dirty="0" smtClean="0"/>
              <a:t>).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 smtClean="0"/>
              <a:t>Наблюдения за праздниками, выход во Дворец Творчества, в библиотеку и </a:t>
            </a:r>
            <a:r>
              <a:rPr lang="ru-RU" sz="1600" dirty="0" err="1" smtClean="0"/>
              <a:t>т.п</a:t>
            </a:r>
            <a:r>
              <a:rPr lang="ru-RU" sz="1600" dirty="0" smtClean="0"/>
              <a:t> и фиксация в дневнике ярких моментов группы, в календаре знаменательных дат.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dirty="0" smtClean="0"/>
              <a:t>Ведение календаря открытий, </a:t>
            </a:r>
            <a:r>
              <a:rPr lang="ru-RU" sz="1600" dirty="0"/>
              <a:t>куда систематически вносятся результаты детских «исследований» — новые знания, впечатления, творческие </a:t>
            </a:r>
            <a:r>
              <a:rPr lang="ru-RU" sz="1600" dirty="0" smtClean="0"/>
              <a:t>работы ( Кто работает на маяке?; Что значит твое имя?)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«Иваново – прошлое и настоящее» </a:t>
            </a:r>
            <a:endParaRPr lang="ru-RU" sz="1600" i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-\Desktop\1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7" y="2816678"/>
            <a:ext cx="3420834" cy="37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-\Desktop\1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9" y="2816677"/>
            <a:ext cx="3453491" cy="37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-\Desktop\1.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9" y="2816677"/>
            <a:ext cx="3271059" cy="37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1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CE430D-4733-4BAB-AA4E-1EA7E7FFF6AD}"/>
              </a:ext>
            </a:extLst>
          </p:cNvPr>
          <p:cNvSpPr txBox="1"/>
          <p:nvPr/>
        </p:nvSpPr>
        <p:spPr>
          <a:xfrm>
            <a:off x="557561" y="825190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Делимся опытом по индикаторам 5 уровня. </a:t>
            </a:r>
          </a:p>
          <a:p>
            <a:r>
              <a:rPr lang="ru-RU" sz="1600" i="1" dirty="0"/>
              <a:t>Для формирования целостных, глубоких представлений о социальном мире в образовательный процесс вовлекаются внешние партнёры </a:t>
            </a:r>
            <a:r>
              <a:rPr lang="ru-RU" sz="1600" i="1" dirty="0" smtClean="0"/>
              <a:t>(библиотека, дом престарелых, Дворец творчества, Центр образовательных трендов «Омега»), </a:t>
            </a:r>
            <a:r>
              <a:rPr lang="ru-RU" sz="1600" i="1" dirty="0"/>
              <a:t>а также организуются мероприятия с общественной </a:t>
            </a:r>
            <a:r>
              <a:rPr lang="ru-RU" sz="1600" i="1" dirty="0" smtClean="0"/>
              <a:t>ценностью ( встречи с  представителями различных профессий, концерты с участием военнослужащих, мастер-классы для детей с родителями). </a:t>
            </a:r>
            <a:endParaRPr lang="ru-RU" sz="1600" i="1" dirty="0"/>
          </a:p>
        </p:txBody>
      </p:sp>
      <p:pic>
        <p:nvPicPr>
          <p:cNvPr id="3074" name="Picture 2" descr="C:\Users\-\Desktop\фото детей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2" y="2337893"/>
            <a:ext cx="4928556" cy="30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-\Desktop\фото детей\4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96" y="2337893"/>
            <a:ext cx="4547059" cy="30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6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CE430D-4733-4BAB-AA4E-1EA7E7FFF6AD}"/>
              </a:ext>
            </a:extLst>
          </p:cNvPr>
          <p:cNvSpPr txBox="1"/>
          <p:nvPr/>
        </p:nvSpPr>
        <p:spPr>
          <a:xfrm>
            <a:off x="1204332" y="1081667"/>
            <a:ext cx="924436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Чем было полезно для Вас  данное исследование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u="sng" dirty="0"/>
              <a:t>В ходе исследования мы </a:t>
            </a:r>
            <a:r>
              <a:rPr lang="ru-RU" sz="1400" u="sng" dirty="0" err="1" smtClean="0"/>
              <a:t>выявилили</a:t>
            </a:r>
            <a:r>
              <a:rPr lang="ru-RU" sz="1400" u="sng" dirty="0" smtClean="0"/>
              <a:t> </a:t>
            </a:r>
            <a:r>
              <a:rPr lang="ru-RU" sz="1400" u="sng" dirty="0"/>
              <a:t>«слепые зоны» в работе</a:t>
            </a:r>
            <a:r>
              <a:rPr lang="ru-RU" sz="1400" b="1" u="sng" dirty="0"/>
              <a:t> </a:t>
            </a:r>
            <a:r>
              <a:rPr lang="ru-RU" sz="1400" u="sng" dirty="0"/>
              <a:t>             </a:t>
            </a:r>
            <a:endParaRPr lang="ru-RU" sz="1400" dirty="0"/>
          </a:p>
          <a:p>
            <a:r>
              <a:rPr lang="ru-RU" sz="1400" dirty="0"/>
              <a:t>Мы чётко увидели, где наши методы недостаточно эффективны: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дети знают отдельные факты о городе и семье, но не видят связей между прошлым и настоящим;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слабо сформированы навыки наблюдения и анализа социальных явлений;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отсутствует система для фиксации детских открытий (зарисовки, записи, коллекции).</a:t>
            </a:r>
          </a:p>
          <a:p>
            <a:r>
              <a:rPr lang="ru-RU" sz="1400" u="sng" dirty="0"/>
              <a:t>Благодаря исследованию мы смогли</a:t>
            </a:r>
            <a:r>
              <a:rPr lang="ru-RU" sz="1400" dirty="0"/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пересмотреть содержание образовательной среды: наполнить её материалами, стимулирующими интерес к социальному миру </a:t>
            </a:r>
            <a:endParaRPr lang="ru-RU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/>
              <a:t>обогатить </a:t>
            </a:r>
            <a:r>
              <a:rPr lang="ru-RU" sz="1400" dirty="0"/>
              <a:t>методы работы: </a:t>
            </a:r>
            <a:r>
              <a:rPr lang="ru-RU" sz="1400" dirty="0" smtClean="0"/>
              <a:t>наблюдение</a:t>
            </a:r>
            <a:r>
              <a:rPr lang="ru-RU" sz="1400" dirty="0"/>
              <a:t>, сравнение, фиксация, </a:t>
            </a:r>
            <a:r>
              <a:rPr lang="ru-RU" sz="1400" dirty="0" smtClean="0"/>
              <a:t>выводы;</a:t>
            </a: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усилить партнёрство с семьёй: предложить родителям конкретные способы обсуждения истории, профессий, традиций в быту;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встроить рефлексию в режим дня: утренние круги для обмена наблюдениями, вечерние обсуждения «Что сегодня удивило?».</a:t>
            </a:r>
          </a:p>
          <a:p>
            <a:r>
              <a:rPr lang="ru-RU" sz="1400" u="sng" dirty="0"/>
              <a:t>Наметили инновационные подходы к решению накопившихся задач:</a:t>
            </a: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разработать схемы‑подсказки («Что я заметил», «Как это было», «Почему так?»), чтобы научить детей структурировать наблюдения;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создать </a:t>
            </a:r>
            <a:r>
              <a:rPr lang="ru-RU" sz="1400" dirty="0" smtClean="0"/>
              <a:t>«Календарь открытий»</a:t>
            </a:r>
            <a:r>
              <a:rPr lang="ru-RU" sz="1400" dirty="0"/>
              <a:t> куда систематически вносятся результаты детских «исследований» — новые знания, впечатления, творческие работы. </a:t>
            </a:r>
            <a:endParaRPr lang="ru-RU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/>
              <a:t>интегрировать</a:t>
            </a:r>
            <a:r>
              <a:rPr lang="ru-RU" sz="1400" dirty="0"/>
              <a:t> мини‑исследования в повседневную деятельность («Как люди общались раньше?», «Зачем нужны светофоры?»);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4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1FF93E-6AFE-4AD3-B664-062B927E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347808"/>
            <a:ext cx="10389913" cy="457926"/>
          </a:xfrm>
        </p:spPr>
        <p:txBody>
          <a:bodyPr anchor="t"/>
          <a:lstStyle/>
          <a:p>
            <a:r>
              <a:rPr lang="ru-RU" sz="2800" dirty="0"/>
              <a:t>Социальные сети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0665" y="1487559"/>
            <a:ext cx="2205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</a:rPr>
              <a:t>Сайт </a:t>
            </a:r>
          </a:p>
          <a:p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Вдохновение. Дети </a:t>
            </a:r>
          </a:p>
          <a:p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vdohnovenie.ru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86" y="768013"/>
            <a:ext cx="2615267" cy="26152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04020" y="4321018"/>
            <a:ext cx="3877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</a:rPr>
              <a:t>Официальная группа </a:t>
            </a:r>
          </a:p>
          <a:p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</a:rPr>
              <a:t>ВКОНТАКТЕ </a:t>
            </a:r>
          </a:p>
          <a:p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Вдохновение. Дети</a:t>
            </a:r>
          </a:p>
          <a:p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vk.com/</a:t>
            </a:r>
            <a:r>
              <a:rPr lang="en-US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vdohnovenie.deti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78468" y="1487559"/>
            <a:ext cx="2945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</a:rPr>
              <a:t>ТЕЛЕГРАМ-канал </a:t>
            </a: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Вдохновение. Дети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t.me/</a:t>
            </a:r>
            <a:r>
              <a:rPr lang="ru-RU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vdohnovenieDeti</a:t>
            </a:r>
            <a:endParaRPr lang="ru-RU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EB5F6D9F-E3A1-B16F-44A2-CE9E977510C2}"/>
              </a:ext>
            </a:extLst>
          </p:cNvPr>
          <p:cNvGrpSpPr/>
          <p:nvPr/>
        </p:nvGrpSpPr>
        <p:grpSpPr>
          <a:xfrm>
            <a:off x="6336791" y="785610"/>
            <a:ext cx="2579381" cy="2579381"/>
            <a:chOff x="0" y="58008"/>
            <a:chExt cx="3225291" cy="310927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58008"/>
              <a:ext cx="3225291" cy="310927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8118" y="1312548"/>
              <a:ext cx="630333" cy="607660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9111150" y="4469465"/>
            <a:ext cx="13833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Сайт</a:t>
            </a:r>
          </a:p>
          <a:p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mkdo.online</a:t>
            </a:r>
            <a:endParaRPr lang="ru-RU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mkdo.online</a:t>
            </a:r>
            <a:endParaRPr lang="ru-RU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072" y="3678280"/>
            <a:ext cx="2742344" cy="274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3FC755-9AF2-4388-45E8-F4DE58C8A0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365422" y="4712803"/>
            <a:ext cx="603705" cy="63643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96CE0DD-854A-132D-E1D4-365F8DD9FB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3" t="41733" r="8994" b="6534"/>
          <a:stretch/>
        </p:blipFill>
        <p:spPr>
          <a:xfrm>
            <a:off x="1801367" y="1773936"/>
            <a:ext cx="573149" cy="585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32" y="3784434"/>
            <a:ext cx="2493173" cy="24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0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80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40B426-B5A4-E065-6AC2-CB74EB6DE0B8}"/>
              </a:ext>
            </a:extLst>
          </p:cNvPr>
          <p:cNvSpPr txBox="1"/>
          <p:nvPr/>
        </p:nvSpPr>
        <p:spPr>
          <a:xfrm>
            <a:off x="2982191" y="-1974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 descr="http://qrcoder.ru/code/?https%3A%2F%2Fclub.ege.plus%2F%3Futm_source%3Devent%26utm_medium%3Dqr%26utm_campaign%3Dpedagogi_rossii_18_06_25&amp;6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110" y="68696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023E2F-ABA2-46C9-A052-9F0357F7A8C1}"/>
              </a:ext>
            </a:extLst>
          </p:cNvPr>
          <p:cNvSpPr txBox="1"/>
          <p:nvPr/>
        </p:nvSpPr>
        <p:spPr>
          <a:xfrm>
            <a:off x="1784195" y="925551"/>
            <a:ext cx="703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73F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ДПО «Национальный институт качества образования»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A7F179-90A7-49AF-B22C-E7FDBFD20B59}"/>
              </a:ext>
            </a:extLst>
          </p:cNvPr>
          <p:cNvSpPr txBox="1"/>
          <p:nvPr/>
        </p:nvSpPr>
        <p:spPr>
          <a:xfrm>
            <a:off x="635620" y="1728440"/>
            <a:ext cx="80846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№ 13</a:t>
            </a: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качества ОБРАЗОВАТЕЛЬНЫЙ ПРОЦЕСС (3) </a:t>
            </a: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«Познавательное развитие» (2). </a:t>
            </a: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3.2.6. «Формирование представлений об окружающем мире: социальное окружение. культура, история, традиции и ценности».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95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провели: 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Шанина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 Кузьмина Е.Р.,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Ивановского отделения АНО ДПО «НИКО»</a:t>
            </a:r>
          </a:p>
          <a:p>
            <a:endParaRPr lang="ru-RU" dirty="0"/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91412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A29FF-031E-86D6-C03E-CB02F0ED1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718" y="1122675"/>
            <a:ext cx="9835376" cy="3293209"/>
          </a:xfr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73F4B"/>
                </a:solidFill>
              </a:rPr>
              <a:t/>
            </a:r>
            <a:br>
              <a:rPr lang="ru-RU" dirty="0">
                <a:solidFill>
                  <a:srgbClr val="373F4B"/>
                </a:solidFill>
              </a:rPr>
            </a:br>
            <a:r>
              <a:rPr lang="ru-RU" sz="2800" dirty="0">
                <a:solidFill>
                  <a:srgbClr val="373F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проведения исследования: </a:t>
            </a:r>
            <a:br>
              <a:rPr lang="ru-RU" sz="2800" dirty="0">
                <a:solidFill>
                  <a:srgbClr val="373F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rgbClr val="373F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качества образования по Показателю </a:t>
            </a:r>
            <a:br>
              <a:rPr lang="ru-RU" sz="2800" b="0" dirty="0">
                <a:solidFill>
                  <a:srgbClr val="373F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rgbClr val="373F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3.2.6. «Формирование представлений об окружающем мире: социальное окружение. культура, история, традиции и ценности».</a:t>
            </a:r>
            <a:br>
              <a:rPr lang="ru-RU" sz="2800" b="0" dirty="0">
                <a:solidFill>
                  <a:srgbClr val="373F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0" dirty="0">
              <a:solidFill>
                <a:srgbClr val="373F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7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A29FF-031E-86D6-C03E-CB02F0ED1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878" y="672594"/>
            <a:ext cx="9995886" cy="5170646"/>
          </a:xfr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5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первичное исследование по выявлению уровня качества по показателю 3.2.6. «Формирование представлений об окружающем мире: социальное окружение. культура, история, традиции и ценности»;</a:t>
            </a:r>
            <a:b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 результатам исследования определить существующие проблемы;</a:t>
            </a:r>
            <a:b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составить план по решению выявленных проблем;</a:t>
            </a:r>
            <a:b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реализовать данный план:</a:t>
            </a:r>
            <a:b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повторное исследование;</a:t>
            </a:r>
            <a:b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сделать выводы;</a:t>
            </a:r>
            <a:b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подготовить презентацию и видеоролик по результатам исследования.</a:t>
            </a:r>
            <a:r>
              <a:rPr lang="ru-RU" sz="3200" b="0" dirty="0"/>
              <a:t/>
            </a:r>
            <a:br>
              <a:rPr lang="ru-RU" sz="3200" b="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54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B83E31-7F9C-4A26-88E7-714D6D03DF53}"/>
              </a:ext>
            </a:extLst>
          </p:cNvPr>
          <p:cNvSpPr txBox="1"/>
          <p:nvPr/>
        </p:nvSpPr>
        <p:spPr>
          <a:xfrm>
            <a:off x="925551" y="914400"/>
            <a:ext cx="10192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результатов исследования: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Выявленные проблемы по показателю 3.2.6. «Формирование представлений об окружающем мире: социальное окружение. культура, история, традиции и ценности».</a:t>
            </a:r>
          </a:p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Документирование: 5.2; 5.4.</a:t>
            </a:r>
          </a:p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 4.2; 4.3; 5.1; 5.2; 5.3; 5.5.</a:t>
            </a:r>
          </a:p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Среда: 4.1; 4.5; 5.1; 5.2; 5.3; 5.4.</a:t>
            </a:r>
          </a:p>
          <a:p>
            <a:pPr algn="just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8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6A11A8-2F0B-43CE-8D38-27DF8EDD60D1}"/>
              </a:ext>
            </a:extLst>
          </p:cNvPr>
          <p:cNvSpPr txBox="1"/>
          <p:nvPr/>
        </p:nvSpPr>
        <p:spPr>
          <a:xfrm>
            <a:off x="1137424" y="758284"/>
            <a:ext cx="9781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Анализ результатов исследования: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Наши  успешные результаты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Документирование: 4.1; 4.2; 5.1; 5.3; 5.5; 5.6.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 4.1; 5.4; 5.6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Среда: 4.2;4.3; 4.4;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2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CE430D-4733-4BAB-AA4E-1EA7E7FFF6AD}"/>
              </a:ext>
            </a:extLst>
          </p:cNvPr>
          <p:cNvSpPr txBox="1"/>
          <p:nvPr/>
        </p:nvSpPr>
        <p:spPr>
          <a:xfrm>
            <a:off x="1494263" y="1081668"/>
            <a:ext cx="84080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План работы по решению выявленных проблем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(Составляется на основе п.2.1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 smtClean="0"/>
              <a:t> </a:t>
            </a:r>
            <a:r>
              <a:rPr lang="ru-RU" sz="1600" b="1" u="sng" dirty="0" smtClean="0"/>
              <a:t>План </a:t>
            </a:r>
            <a:r>
              <a:rPr lang="ru-RU" sz="1600" b="1" u="sng" dirty="0"/>
              <a:t>работы по совершенствованию образовательной среды и внедрению </a:t>
            </a:r>
            <a:r>
              <a:rPr lang="ru-RU" sz="1600" b="1" u="sng" dirty="0" smtClean="0"/>
              <a:t>          научно‑методических </a:t>
            </a:r>
            <a:r>
              <a:rPr lang="ru-RU" sz="1600" b="1" u="sng" dirty="0"/>
              <a:t>подходов к изучению социального мира</a:t>
            </a:r>
            <a:endParaRPr lang="ru-RU" sz="1600" u="sng" dirty="0"/>
          </a:p>
          <a:p>
            <a:r>
              <a:rPr lang="ru-RU" sz="1600" b="1" i="1" dirty="0"/>
              <a:t>Этап 1. Обогащение образовательной среды.</a:t>
            </a:r>
            <a:endParaRPr lang="ru-RU" sz="1600" i="1" dirty="0"/>
          </a:p>
          <a:p>
            <a:r>
              <a:rPr lang="ru-RU" sz="1600" b="1" i="1" dirty="0"/>
              <a:t>Задачи:</a:t>
            </a:r>
            <a:endParaRPr lang="ru-RU" sz="1600" i="1" dirty="0"/>
          </a:p>
          <a:p>
            <a:pPr lvl="0"/>
            <a:r>
              <a:rPr lang="ru-RU" sz="1600" i="1" dirty="0"/>
              <a:t>наполнить среду инструментами для научного познания социального мира;</a:t>
            </a:r>
          </a:p>
          <a:p>
            <a:pPr lvl="0"/>
            <a:r>
              <a:rPr lang="ru-RU" sz="1600" i="1" dirty="0"/>
              <a:t>создать условия для систематического наблюдения и фиксации результатов.</a:t>
            </a:r>
          </a:p>
          <a:p>
            <a:r>
              <a:rPr lang="ru-RU" sz="1600" b="1" i="1" dirty="0"/>
              <a:t>Этап 2. Обучение детей методам познания </a:t>
            </a:r>
            <a:endParaRPr lang="ru-RU" sz="1600" i="1" dirty="0"/>
          </a:p>
          <a:p>
            <a:r>
              <a:rPr lang="ru-RU" sz="1600" b="1" i="1" dirty="0"/>
              <a:t>Задачи:</a:t>
            </a:r>
            <a:endParaRPr lang="ru-RU" sz="1600" i="1" dirty="0"/>
          </a:p>
          <a:p>
            <a:pPr lvl="0"/>
            <a:r>
              <a:rPr lang="ru-RU" sz="1600" i="1" dirty="0"/>
              <a:t>познакомить воспитанников с элементарными научными методами;</a:t>
            </a:r>
          </a:p>
          <a:p>
            <a:pPr lvl="0"/>
            <a:r>
              <a:rPr lang="ru-RU" sz="1600" i="1" dirty="0"/>
              <a:t>формировать навыки наблюдения, сравнения, фиксации, обобщения.</a:t>
            </a:r>
          </a:p>
          <a:p>
            <a:r>
              <a:rPr lang="ru-RU" sz="1600" b="1" i="1" dirty="0"/>
              <a:t>Этап 3. Интеграция в повседневную деятельность.</a:t>
            </a:r>
            <a:endParaRPr lang="ru-RU" sz="1600" i="1" dirty="0"/>
          </a:p>
          <a:p>
            <a:r>
              <a:rPr lang="ru-RU" sz="1600" b="1" i="1" dirty="0"/>
              <a:t>Задачи:</a:t>
            </a:r>
            <a:endParaRPr lang="ru-RU" sz="1600" i="1" dirty="0"/>
          </a:p>
          <a:p>
            <a:pPr lvl="0"/>
            <a:r>
              <a:rPr lang="ru-RU" sz="1600" i="1" dirty="0"/>
              <a:t>сделать исследовательские методы естественной частью жизни группы;</a:t>
            </a:r>
          </a:p>
          <a:p>
            <a:pPr lvl="0"/>
            <a:r>
              <a:rPr lang="ru-RU" sz="1600" i="1" dirty="0"/>
              <a:t>вовлечь родителей и партнёров.</a:t>
            </a:r>
          </a:p>
          <a:p>
            <a:r>
              <a:rPr lang="ru-RU" sz="1600" b="1" i="1" dirty="0"/>
              <a:t>Этап 4. Мониторинг и коррекция </a:t>
            </a:r>
            <a:endParaRPr lang="ru-RU" sz="1600" i="1" dirty="0"/>
          </a:p>
          <a:p>
            <a:r>
              <a:rPr lang="ru-RU" sz="1600" b="1" i="1" dirty="0"/>
              <a:t>Задачи:</a:t>
            </a:r>
            <a:endParaRPr lang="ru-RU" sz="1600" i="1" dirty="0"/>
          </a:p>
          <a:p>
            <a:pPr lvl="0"/>
            <a:r>
              <a:rPr lang="ru-RU" sz="1600" i="1" dirty="0"/>
              <a:t>оценить динамику освоения детьми методов познан</a:t>
            </a:r>
            <a:r>
              <a:rPr lang="ru-RU" sz="1600" dirty="0"/>
              <a:t>ия;</a:t>
            </a:r>
          </a:p>
          <a:p>
            <a:pPr lvl="0"/>
            <a:r>
              <a:rPr lang="ru-RU" sz="1600" dirty="0"/>
              <a:t>проанализировать эффективность среды и методик.</a:t>
            </a:r>
          </a:p>
          <a:p>
            <a:pPr algn="ctr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2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CE430D-4733-4BAB-AA4E-1EA7E7FFF6AD}"/>
              </a:ext>
            </a:extLst>
          </p:cNvPr>
          <p:cNvSpPr txBox="1"/>
          <p:nvPr/>
        </p:nvSpPr>
        <p:spPr>
          <a:xfrm>
            <a:off x="1166099" y="629845"/>
            <a:ext cx="100807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Описание реализации разработанного плана работы по решению выявленных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</a:p>
          <a:p>
            <a:pPr algn="ctr"/>
            <a:r>
              <a:rPr lang="ru-RU" sz="1600" b="1" u="sng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Реализацию плана начали с первых двух этапов.</a:t>
            </a:r>
            <a:endParaRPr lang="ru-RU" sz="1600" b="1" u="sng" dirty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1600" b="1" dirty="0"/>
              <a:t>Этап 1. Обогащение образовательной среды:</a:t>
            </a:r>
            <a:endParaRPr lang="ru-RU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i="1" dirty="0"/>
              <a:t>среда была наполнена инструментами для научного познания (развивающие игры, логические задания, материалы для опытов);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i="1" dirty="0"/>
              <a:t>созданы условия для систематического наблюдения (ведение дневников наблюдений, использование схем и таблиц для фиксации результатов, </a:t>
            </a:r>
            <a:r>
              <a:rPr lang="ru-RU" sz="1600" i="1" dirty="0" err="1"/>
              <a:t>фотофиксация</a:t>
            </a:r>
            <a:r>
              <a:rPr lang="ru-RU" sz="1600" i="1" dirty="0"/>
              <a:t> экспериментов).</a:t>
            </a:r>
          </a:p>
          <a:p>
            <a:r>
              <a:rPr lang="ru-RU" sz="1600" b="1" dirty="0"/>
              <a:t>Этап 2. Обучение детей методам познания:</a:t>
            </a:r>
            <a:endParaRPr lang="ru-RU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i="1" dirty="0"/>
              <a:t>воспитанники познакомились с элементарными научными методами (сравнение, классификация, измерение);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i="1" dirty="0"/>
              <a:t>сформированы базовые навыки наблюдения (дети учатся замечать детали, сопоставлять объекты), фиксации (заполнение карточек наблюдений, зарисовки) и обобщения (выводы по итогам мини-экспериментов).</a:t>
            </a:r>
          </a:p>
        </p:txBody>
      </p:sp>
    </p:spTree>
    <p:extLst>
      <p:ext uri="{BB962C8B-B14F-4D97-AF65-F5344CB8AC3E}">
        <p14:creationId xmlns:p14="http://schemas.microsoft.com/office/powerpoint/2010/main" val="265209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CE430D-4733-4BAB-AA4E-1EA7E7FFF6AD}"/>
              </a:ext>
            </a:extLst>
          </p:cNvPr>
          <p:cNvSpPr txBox="1"/>
          <p:nvPr/>
        </p:nvSpPr>
        <p:spPr>
          <a:xfrm>
            <a:off x="914399" y="702129"/>
            <a:ext cx="879293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Делимся опытом по индикаторам   3 уровня. </a:t>
            </a:r>
          </a:p>
          <a:p>
            <a:r>
              <a:rPr lang="ru-RU" sz="1200" dirty="0" smtClean="0"/>
              <a:t>В </a:t>
            </a:r>
            <a:r>
              <a:rPr lang="ru-RU" sz="1200" dirty="0"/>
              <a:t>нашей образовательной организации систематически реализуется практика вовлечения воспитанников в </a:t>
            </a:r>
            <a:r>
              <a:rPr lang="ru-RU" sz="1200" dirty="0" smtClean="0"/>
              <a:t>празднование значимых </a:t>
            </a:r>
            <a:r>
              <a:rPr lang="ru-RU" sz="1200" dirty="0"/>
              <a:t>событий различного уровня: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i="1" dirty="0"/>
              <a:t>государственных праздников РФ (День Победы, День России и др.)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i="1" dirty="0"/>
              <a:t>праздников ДОО</a:t>
            </a:r>
            <a:r>
              <a:rPr lang="ru-RU" sz="1200" b="1" i="1" dirty="0"/>
              <a:t> </a:t>
            </a:r>
            <a:r>
              <a:rPr lang="ru-RU" sz="1200" i="1" dirty="0"/>
              <a:t>(День знаний, выпускной, тематические праздники)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b="1" i="1" dirty="0"/>
              <a:t> </a:t>
            </a:r>
            <a:r>
              <a:rPr lang="ru-RU" sz="1200" i="1" dirty="0"/>
              <a:t>семейных праздников (День матери, День семьи, Новый год и др.) </a:t>
            </a:r>
          </a:p>
          <a:p>
            <a:endParaRPr lang="ru-RU" sz="1200" i="1" dirty="0" smtClean="0"/>
          </a:p>
          <a:p>
            <a:r>
              <a:rPr lang="ru-RU" sz="1200" dirty="0" smtClean="0"/>
              <a:t>Образовательная </a:t>
            </a:r>
            <a:r>
              <a:rPr lang="ru-RU" sz="1200" dirty="0"/>
              <a:t>работа предусматривает системное формирование у детей представлений</a:t>
            </a:r>
            <a:r>
              <a:rPr lang="ru-RU" sz="1200" b="1" dirty="0"/>
              <a:t> о:</a:t>
            </a:r>
            <a:endParaRPr lang="ru-RU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i="1" dirty="0"/>
              <a:t>многообразии социального мира (люди, профессии, сообщества);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i="1" dirty="0"/>
              <a:t>историко‑культурном наследии (традиции, памятники, значимые события);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i="1" dirty="0"/>
              <a:t>общественных нормах и правилах взаимодействия;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i="1" dirty="0"/>
              <a:t>государственной символике и базовых гражданских ценностях.</a:t>
            </a:r>
          </a:p>
          <a:p>
            <a:r>
              <a:rPr lang="ru-RU" sz="1200" i="1" dirty="0" smtClean="0"/>
              <a:t> </a:t>
            </a:r>
          </a:p>
          <a:p>
            <a:r>
              <a:rPr lang="ru-RU" sz="1200" dirty="0" smtClean="0"/>
              <a:t>В </a:t>
            </a:r>
            <a:r>
              <a:rPr lang="ru-RU" sz="1200" dirty="0"/>
              <a:t>группах существуют центры активности, уголки, где дети самостоятельно и под руководством педагога знакомятся с </a:t>
            </a:r>
            <a:r>
              <a:rPr lang="ru-RU" sz="1200" dirty="0" smtClean="0"/>
              <a:t>многообразием </a:t>
            </a:r>
            <a:r>
              <a:rPr lang="ru-RU" sz="1200" dirty="0"/>
              <a:t>социального и культурного мира, с помощью сюжетно-ролевых игр, рассматривания альбомов с фотографиями, реальных предметов, дидактических игр, книг, раскрасок и т.п.</a:t>
            </a:r>
          </a:p>
          <a:p>
            <a:endParaRPr lang="ru-RU" sz="1200" dirty="0" smtClean="0"/>
          </a:p>
          <a:p>
            <a:r>
              <a:rPr lang="ru-RU" sz="1200" dirty="0" smtClean="0"/>
              <a:t>Знакомство </a:t>
            </a:r>
            <a:r>
              <a:rPr lang="ru-RU" sz="1200" dirty="0"/>
              <a:t>с многообразием социального мира является интегрированной, междисциплинарной задачей и пронизывает все образовательные области: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i="1" dirty="0"/>
              <a:t>Социально-коммуникативное развитие: сюжетно-ролевые игры : "Семья" (разные составы семей, традиции), "Больница", "Магазин", "Строители" (знакомство с профессиями и взаимосвязями людей).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i="1" dirty="0"/>
              <a:t>Познавательное развитие</a:t>
            </a:r>
            <a:r>
              <a:rPr lang="ru-RU" sz="1200" i="1" dirty="0" smtClean="0"/>
              <a:t>: беседы </a:t>
            </a:r>
            <a:r>
              <a:rPr lang="ru-RU" sz="1200" i="1" dirty="0"/>
              <a:t>"Кем работает твой папа?", "Как мы отмечали праздник?", ознакомление с предметным окружением, с социальным миром, с миром природы (как люди разных климатических зон (горцы, жители севера, степняки) взаимодействуют с природой).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i="1" dirty="0"/>
              <a:t>Речевое развитие: чтение  художественной литературы, обсуждения и беседы, обогащение словаря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i="1" dirty="0"/>
              <a:t>Художественно-эстетическое развитие: Рисование / Лепка / Аппликация: На темы "Моя семья", "Люди в национальных костюмах", "Город будущего";  Музыка: Слушание и разучивание песен разных народов, колыбельных, танцевальных мелодий.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i="1" dirty="0"/>
              <a:t>Формирование элементарных математических представлений: Счёт в контексте "сколько человек в семье", "сколько профессий задействовано, чтобы построить дом</a:t>
            </a:r>
            <a:r>
              <a:rPr lang="ru-RU" sz="1200" i="1" dirty="0" smtClean="0"/>
              <a:t>".</a:t>
            </a:r>
          </a:p>
          <a:p>
            <a:pPr lvl="0"/>
            <a:r>
              <a:rPr lang="ru-RU" sz="1200" i="1" dirty="0" smtClean="0"/>
              <a:t>      </a:t>
            </a:r>
            <a:r>
              <a:rPr lang="en-US" sz="1200" i="1" dirty="0" smtClean="0">
                <a:solidFill>
                  <a:srgbClr val="0070C0"/>
                </a:solidFill>
              </a:rPr>
              <a:t>https</a:t>
            </a:r>
            <a:r>
              <a:rPr lang="en-US" sz="1200" i="1" dirty="0">
                <a:solidFill>
                  <a:srgbClr val="0070C0"/>
                </a:solidFill>
              </a:rPr>
              <a:t>://disk.yandex.ru/d/NPHD6nnFAV4yGQ</a:t>
            </a:r>
            <a:endParaRPr lang="ru-RU" sz="1200" i="1" dirty="0">
              <a:solidFill>
                <a:srgbClr val="0070C0"/>
              </a:solidFill>
            </a:endParaRPr>
          </a:p>
          <a:p>
            <a:pPr algn="ctr"/>
            <a:endParaRPr lang="ru-RU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-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79" y="1216479"/>
            <a:ext cx="35831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00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льзовательские 5">
      <a:dk1>
        <a:srgbClr val="4C5767"/>
      </a:dk1>
      <a:lt1>
        <a:srgbClr val="FFFFFF"/>
      </a:lt1>
      <a:dk2>
        <a:srgbClr val="F7B942"/>
      </a:dk2>
      <a:lt2>
        <a:srgbClr val="FCD04F"/>
      </a:lt2>
      <a:accent1>
        <a:srgbClr val="FDE68C"/>
      </a:accent1>
      <a:accent2>
        <a:srgbClr val="4C5767"/>
      </a:accent2>
      <a:accent3>
        <a:srgbClr val="EDBE59"/>
      </a:accent3>
      <a:accent4>
        <a:srgbClr val="7E8691"/>
      </a:accent4>
      <a:accent5>
        <a:srgbClr val="F6CC5B"/>
      </a:accent5>
      <a:accent6>
        <a:srgbClr val="4C5767"/>
      </a:accent6>
      <a:hlink>
        <a:srgbClr val="E2C755"/>
      </a:hlink>
      <a:folHlink>
        <a:srgbClr val="7E869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6993</TotalTime>
  <Words>650</Words>
  <Application>Microsoft Office PowerPoint</Application>
  <PresentationFormat>Широкоэкранный</PresentationFormat>
  <Paragraphs>110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 Цель проведения исследования:  повышение уровня качества образования по Показателю  3.2.6. «Формирование представлений об окружающем мире: социальное окружение. культура, история, традиции и ценности». </vt:lpstr>
      <vt:lpstr>Задачи: - провести первичное исследование по выявлению уровня качества по показателю 3.2.6. «Формирование представлений об окружающем мире: социальное окружение. культура, история, традиции и ценности»; - по  результатам исследования определить существующие проблемы; - составить план по решению выявленных проблем;  - реализовать данный план: - провести повторное исследование; - сделать выводы; - подготовить презентацию и видеоролик по результатам исследования.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Социальные сети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Косьяненко</dc:creator>
  <cp:lastModifiedBy>Пользователь</cp:lastModifiedBy>
  <cp:revision>344</cp:revision>
  <dcterms:created xsi:type="dcterms:W3CDTF">2022-08-29T11:36:52Z</dcterms:created>
  <dcterms:modified xsi:type="dcterms:W3CDTF">2026-02-26T10:51:04Z</dcterms:modified>
</cp:coreProperties>
</file>